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643" r:id="rId3"/>
    <p:sldId id="257" r:id="rId4"/>
    <p:sldId id="642" r:id="rId5"/>
    <p:sldId id="259" r:id="rId6"/>
    <p:sldId id="279" r:id="rId7"/>
    <p:sldId id="264" r:id="rId8"/>
    <p:sldId id="641" r:id="rId9"/>
    <p:sldId id="262" r:id="rId10"/>
    <p:sldId id="640" r:id="rId11"/>
    <p:sldId id="271" r:id="rId12"/>
    <p:sldId id="276" r:id="rId13"/>
    <p:sldId id="273" r:id="rId14"/>
    <p:sldId id="275" r:id="rId15"/>
    <p:sldId id="274" r:id="rId16"/>
    <p:sldId id="644" r:id="rId17"/>
    <p:sldId id="27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9265"/>
    <a:srgbClr val="71C195"/>
    <a:srgbClr val="3027E1"/>
    <a:srgbClr val="97D1B1"/>
    <a:srgbClr val="D1EBDD"/>
    <a:srgbClr val="6D979B"/>
    <a:srgbClr val="3B5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8261440856630147E-2"/>
          <c:y val="9.7224487255298614E-2"/>
          <c:w val="0.88282039464867634"/>
          <c:h val="0.72630419221312736"/>
        </c:manualLayout>
      </c:layout>
      <c:lineChart>
        <c:grouping val="standard"/>
        <c:varyColors val="0"/>
        <c:ser>
          <c:idx val="0"/>
          <c:order val="0"/>
          <c:tx>
            <c:strRef>
              <c:f>'Global ICT Developments'!$A$6</c:f>
              <c:strCache>
                <c:ptCount val="1"/>
                <c:pt idx="0">
                  <c:v>Mobile-cellular telephone subscriptions</c:v>
                </c:pt>
              </c:strCache>
            </c:strRef>
          </c:tx>
          <c:spPr>
            <a:ln w="50800"/>
          </c:spPr>
          <c:marker>
            <c:symbol val="none"/>
          </c:marker>
          <c:dLbls>
            <c:dLbl>
              <c:idx val="16"/>
              <c:layout>
                <c:manualLayout>
                  <c:x val="6.4630186210950763E-2"/>
                  <c:y val="-5.1743937413228761E-2"/>
                </c:manualLayout>
              </c:layout>
              <c:tx>
                <c:rich>
                  <a:bodyPr/>
                  <a:lstStyle/>
                  <a:p>
                    <a:pPr>
                      <a:defRPr sz="1400" b="1" i="0" u="none" strike="noStrike" baseline="0">
                        <a:solidFill>
                          <a:srgbClr val="000000"/>
                        </a:solidFill>
                        <a:latin typeface="Calibri"/>
                        <a:ea typeface="Calibri"/>
                        <a:cs typeface="Calibri"/>
                      </a:defRPr>
                    </a:pPr>
                    <a:r>
                      <a:rPr lang="en-US" sz="1400" b="1"/>
                      <a:t>108</a:t>
                    </a:r>
                  </a:p>
                </c:rich>
              </c:tx>
              <c:spPr>
                <a:noFill/>
                <a:ln w="25400">
                  <a:noFill/>
                </a:ln>
              </c:spPr>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E39-4E28-84C4-171D6E14C8D7}"/>
                </c:ext>
              </c:extLst>
            </c:dLbl>
            <c:spPr>
              <a:noFill/>
              <a:ln>
                <a:noFill/>
              </a:ln>
              <a:effectLst/>
            </c:spPr>
            <c:txPr>
              <a:bodyPr wrap="square" lIns="38100" tIns="19050" rIns="38100" bIns="19050" anchor="ctr">
                <a:spAutoFit/>
              </a:bodyPr>
              <a:lstStyle/>
              <a:p>
                <a:pPr>
                  <a:defRPr sz="1400" b="1"/>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'Global ICT Developments'!$B$5:$T$5</c:f>
              <c:strCach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strCache>
            </c:strRef>
          </c:cat>
          <c:val>
            <c:numRef>
              <c:f>'Global ICT Developments'!$B$6:$T$6</c:f>
              <c:numCache>
                <c:formatCode>0.0</c:formatCode>
                <c:ptCount val="19"/>
                <c:pt idx="0">
                  <c:v>15.4643657542232</c:v>
                </c:pt>
                <c:pt idx="1">
                  <c:v>18.382667410567326</c:v>
                </c:pt>
                <c:pt idx="2">
                  <c:v>22.221129607389457</c:v>
                </c:pt>
                <c:pt idx="3">
                  <c:v>27.311033529103213</c:v>
                </c:pt>
                <c:pt idx="4">
                  <c:v>33.917534916654837</c:v>
                </c:pt>
                <c:pt idx="5">
                  <c:v>41.71657818418327</c:v>
                </c:pt>
                <c:pt idx="6">
                  <c:v>50.592543786410992</c:v>
                </c:pt>
                <c:pt idx="7">
                  <c:v>59.726366475383642</c:v>
                </c:pt>
                <c:pt idx="8">
                  <c:v>67.952036193258309</c:v>
                </c:pt>
                <c:pt idx="9">
                  <c:v>76.562555654756281</c:v>
                </c:pt>
                <c:pt idx="10">
                  <c:v>84.219888344530148</c:v>
                </c:pt>
                <c:pt idx="11">
                  <c:v>88.487977833067234</c:v>
                </c:pt>
                <c:pt idx="12">
                  <c:v>93.077573333942567</c:v>
                </c:pt>
                <c:pt idx="13">
                  <c:v>96.685703417061688</c:v>
                </c:pt>
                <c:pt idx="14">
                  <c:v>97.382050129550862</c:v>
                </c:pt>
                <c:pt idx="15">
                  <c:v>100.72109876977002</c:v>
                </c:pt>
                <c:pt idx="16">
                  <c:v>103.62307915620296</c:v>
                </c:pt>
                <c:pt idx="17">
                  <c:v>104.01331186522734</c:v>
                </c:pt>
                <c:pt idx="18">
                  <c:v>108.00847041862404</c:v>
                </c:pt>
              </c:numCache>
            </c:numRef>
          </c:val>
          <c:smooth val="0"/>
          <c:extLst>
            <c:ext xmlns:c16="http://schemas.microsoft.com/office/drawing/2014/chart" uri="{C3380CC4-5D6E-409C-BE32-E72D297353CC}">
              <c16:uniqueId val="{00000001-BE39-4E28-84C4-171D6E14C8D7}"/>
            </c:ext>
          </c:extLst>
        </c:ser>
        <c:ser>
          <c:idx val="1"/>
          <c:order val="1"/>
          <c:tx>
            <c:strRef>
              <c:f>'Global ICT Developments'!$A$7</c:f>
              <c:strCache>
                <c:ptCount val="1"/>
                <c:pt idx="0">
                  <c:v>Individuals using Internet</c:v>
                </c:pt>
              </c:strCache>
            </c:strRef>
          </c:tx>
          <c:spPr>
            <a:ln w="50800"/>
          </c:spPr>
          <c:marker>
            <c:symbol val="none"/>
          </c:marker>
          <c:dLbls>
            <c:dLbl>
              <c:idx val="16"/>
              <c:layout>
                <c:manualLayout>
                  <c:x val="7.0513756758323193E-2"/>
                  <c:y val="-5.6566848062911103E-2"/>
                </c:manualLayout>
              </c:layout>
              <c:tx>
                <c:rich>
                  <a:bodyPr/>
                  <a:lstStyle/>
                  <a:p>
                    <a:pPr>
                      <a:defRPr sz="1400" b="1" i="0" u="none" strike="noStrike" baseline="0">
                        <a:solidFill>
                          <a:srgbClr val="000000"/>
                        </a:solidFill>
                        <a:latin typeface="Calibri"/>
                        <a:ea typeface="Calibri"/>
                        <a:cs typeface="Calibri"/>
                      </a:defRPr>
                    </a:pPr>
                    <a:r>
                      <a:rPr lang="en-US" sz="1400" b="1"/>
                      <a:t>54</a:t>
                    </a:r>
                  </a:p>
                </c:rich>
              </c:tx>
              <c:spPr>
                <a:noFill/>
                <a:ln w="25400">
                  <a:noFill/>
                </a:ln>
              </c:spPr>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E39-4E28-84C4-171D6E14C8D7}"/>
                </c:ext>
              </c:extLst>
            </c:dLbl>
            <c:spPr>
              <a:noFill/>
              <a:ln>
                <a:noFill/>
              </a:ln>
              <a:effectLst/>
            </c:spPr>
            <c:txPr>
              <a:bodyPr wrap="square" lIns="38100" tIns="19050" rIns="38100" bIns="19050" anchor="ctr">
                <a:spAutoFit/>
              </a:bodyPr>
              <a:lstStyle/>
              <a:p>
                <a:pPr>
                  <a:defRPr sz="1400" b="1"/>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'Global ICT Developments'!$B$5:$T$5</c:f>
              <c:strCach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strCache>
            </c:strRef>
          </c:cat>
          <c:val>
            <c:numRef>
              <c:f>'Global ICT Developments'!$B$7:$T$7</c:f>
              <c:numCache>
                <c:formatCode>0.0</c:formatCode>
                <c:ptCount val="19"/>
                <c:pt idx="0">
                  <c:v>7.9547556097771404</c:v>
                </c:pt>
                <c:pt idx="1">
                  <c:v>10.703843035475154</c:v>
                </c:pt>
                <c:pt idx="2">
                  <c:v>12.285903891572472</c:v>
                </c:pt>
                <c:pt idx="3">
                  <c:v>14.095771809581992</c:v>
                </c:pt>
                <c:pt idx="4">
                  <c:v>16.820223897563569</c:v>
                </c:pt>
                <c:pt idx="5">
                  <c:v>18.365162517109031</c:v>
                </c:pt>
                <c:pt idx="6">
                  <c:v>20.613544640076082</c:v>
                </c:pt>
                <c:pt idx="7">
                  <c:v>23.122749383431611</c:v>
                </c:pt>
                <c:pt idx="8">
                  <c:v>25.781325390834855</c:v>
                </c:pt>
                <c:pt idx="9">
                  <c:v>29.254317367984125</c:v>
                </c:pt>
                <c:pt idx="10">
                  <c:v>31.841029328811221</c:v>
                </c:pt>
                <c:pt idx="11">
                  <c:v>34.778233126526395</c:v>
                </c:pt>
                <c:pt idx="12">
                  <c:v>37.01166336064356</c:v>
                </c:pt>
                <c:pt idx="13">
                  <c:v>39.109943565832324</c:v>
                </c:pt>
                <c:pt idx="14">
                  <c:v>41.460284538807933</c:v>
                </c:pt>
                <c:pt idx="15">
                  <c:v>44.812799355717402</c:v>
                </c:pt>
                <c:pt idx="16">
                  <c:v>49.039395347439083</c:v>
                </c:pt>
                <c:pt idx="17">
                  <c:v>51.414971832665096</c:v>
                </c:pt>
                <c:pt idx="18">
                  <c:v>53.559332546275122</c:v>
                </c:pt>
              </c:numCache>
            </c:numRef>
          </c:val>
          <c:smooth val="0"/>
          <c:extLst>
            <c:ext xmlns:c16="http://schemas.microsoft.com/office/drawing/2014/chart" uri="{C3380CC4-5D6E-409C-BE32-E72D297353CC}">
              <c16:uniqueId val="{00000003-BE39-4E28-84C4-171D6E14C8D7}"/>
            </c:ext>
          </c:extLst>
        </c:ser>
        <c:ser>
          <c:idx val="2"/>
          <c:order val="2"/>
          <c:tx>
            <c:strRef>
              <c:f>'Global ICT Developments'!$A$8</c:f>
              <c:strCache>
                <c:ptCount val="1"/>
                <c:pt idx="0">
                  <c:v>Fixed-telephone subscriptions</c:v>
                </c:pt>
              </c:strCache>
            </c:strRef>
          </c:tx>
          <c:spPr>
            <a:ln w="88900"/>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4-BE39-4E28-84C4-171D6E14C8D7}"/>
                </c:ext>
              </c:extLst>
            </c:dLbl>
            <c:dLbl>
              <c:idx val="1"/>
              <c:delete val="1"/>
              <c:extLst>
                <c:ext xmlns:c15="http://schemas.microsoft.com/office/drawing/2012/chart" uri="{CE6537A1-D6FC-4f65-9D91-7224C49458BB}"/>
                <c:ext xmlns:c16="http://schemas.microsoft.com/office/drawing/2014/chart" uri="{C3380CC4-5D6E-409C-BE32-E72D297353CC}">
                  <c16:uniqueId val="{00000005-BE39-4E28-84C4-171D6E14C8D7}"/>
                </c:ext>
              </c:extLst>
            </c:dLbl>
            <c:dLbl>
              <c:idx val="2"/>
              <c:delete val="1"/>
              <c:extLst>
                <c:ext xmlns:c15="http://schemas.microsoft.com/office/drawing/2012/chart" uri="{CE6537A1-D6FC-4f65-9D91-7224C49458BB}"/>
                <c:ext xmlns:c16="http://schemas.microsoft.com/office/drawing/2014/chart" uri="{C3380CC4-5D6E-409C-BE32-E72D297353CC}">
                  <c16:uniqueId val="{00000006-BE39-4E28-84C4-171D6E14C8D7}"/>
                </c:ext>
              </c:extLst>
            </c:dLbl>
            <c:dLbl>
              <c:idx val="3"/>
              <c:delete val="1"/>
              <c:extLst>
                <c:ext xmlns:c15="http://schemas.microsoft.com/office/drawing/2012/chart" uri="{CE6537A1-D6FC-4f65-9D91-7224C49458BB}"/>
                <c:ext xmlns:c16="http://schemas.microsoft.com/office/drawing/2014/chart" uri="{C3380CC4-5D6E-409C-BE32-E72D297353CC}">
                  <c16:uniqueId val="{00000007-BE39-4E28-84C4-171D6E14C8D7}"/>
                </c:ext>
              </c:extLst>
            </c:dLbl>
            <c:dLbl>
              <c:idx val="4"/>
              <c:delete val="1"/>
              <c:extLst>
                <c:ext xmlns:c15="http://schemas.microsoft.com/office/drawing/2012/chart" uri="{CE6537A1-D6FC-4f65-9D91-7224C49458BB}"/>
                <c:ext xmlns:c16="http://schemas.microsoft.com/office/drawing/2014/chart" uri="{C3380CC4-5D6E-409C-BE32-E72D297353CC}">
                  <c16:uniqueId val="{00000008-BE39-4E28-84C4-171D6E14C8D7}"/>
                </c:ext>
              </c:extLst>
            </c:dLbl>
            <c:dLbl>
              <c:idx val="5"/>
              <c:delete val="1"/>
              <c:extLst>
                <c:ext xmlns:c15="http://schemas.microsoft.com/office/drawing/2012/chart" uri="{CE6537A1-D6FC-4f65-9D91-7224C49458BB}"/>
                <c:ext xmlns:c16="http://schemas.microsoft.com/office/drawing/2014/chart" uri="{C3380CC4-5D6E-409C-BE32-E72D297353CC}">
                  <c16:uniqueId val="{00000009-BE39-4E28-84C4-171D6E14C8D7}"/>
                </c:ext>
              </c:extLst>
            </c:dLbl>
            <c:dLbl>
              <c:idx val="6"/>
              <c:delete val="1"/>
              <c:extLst>
                <c:ext xmlns:c15="http://schemas.microsoft.com/office/drawing/2012/chart" uri="{CE6537A1-D6FC-4f65-9D91-7224C49458BB}"/>
                <c:ext xmlns:c16="http://schemas.microsoft.com/office/drawing/2014/chart" uri="{C3380CC4-5D6E-409C-BE32-E72D297353CC}">
                  <c16:uniqueId val="{0000000A-BE39-4E28-84C4-171D6E14C8D7}"/>
                </c:ext>
              </c:extLst>
            </c:dLbl>
            <c:dLbl>
              <c:idx val="7"/>
              <c:delete val="1"/>
              <c:extLst>
                <c:ext xmlns:c15="http://schemas.microsoft.com/office/drawing/2012/chart" uri="{CE6537A1-D6FC-4f65-9D91-7224C49458BB}"/>
                <c:ext xmlns:c16="http://schemas.microsoft.com/office/drawing/2014/chart" uri="{C3380CC4-5D6E-409C-BE32-E72D297353CC}">
                  <c16:uniqueId val="{0000000B-BE39-4E28-84C4-171D6E14C8D7}"/>
                </c:ext>
              </c:extLst>
            </c:dLbl>
            <c:dLbl>
              <c:idx val="8"/>
              <c:delete val="1"/>
              <c:extLst>
                <c:ext xmlns:c15="http://schemas.microsoft.com/office/drawing/2012/chart" uri="{CE6537A1-D6FC-4f65-9D91-7224C49458BB}"/>
                <c:ext xmlns:c16="http://schemas.microsoft.com/office/drawing/2014/chart" uri="{C3380CC4-5D6E-409C-BE32-E72D297353CC}">
                  <c16:uniqueId val="{0000000C-BE39-4E28-84C4-171D6E14C8D7}"/>
                </c:ext>
              </c:extLst>
            </c:dLbl>
            <c:dLbl>
              <c:idx val="9"/>
              <c:delete val="1"/>
              <c:extLst>
                <c:ext xmlns:c15="http://schemas.microsoft.com/office/drawing/2012/chart" uri="{CE6537A1-D6FC-4f65-9D91-7224C49458BB}"/>
                <c:ext xmlns:c16="http://schemas.microsoft.com/office/drawing/2014/chart" uri="{C3380CC4-5D6E-409C-BE32-E72D297353CC}">
                  <c16:uniqueId val="{0000000D-BE39-4E28-84C4-171D6E14C8D7}"/>
                </c:ext>
              </c:extLst>
            </c:dLbl>
            <c:dLbl>
              <c:idx val="10"/>
              <c:delete val="1"/>
              <c:extLst>
                <c:ext xmlns:c15="http://schemas.microsoft.com/office/drawing/2012/chart" uri="{CE6537A1-D6FC-4f65-9D91-7224C49458BB}"/>
                <c:ext xmlns:c16="http://schemas.microsoft.com/office/drawing/2014/chart" uri="{C3380CC4-5D6E-409C-BE32-E72D297353CC}">
                  <c16:uniqueId val="{0000000E-BE39-4E28-84C4-171D6E14C8D7}"/>
                </c:ext>
              </c:extLst>
            </c:dLbl>
            <c:dLbl>
              <c:idx val="11"/>
              <c:delete val="1"/>
              <c:extLst>
                <c:ext xmlns:c15="http://schemas.microsoft.com/office/drawing/2012/chart" uri="{CE6537A1-D6FC-4f65-9D91-7224C49458BB}"/>
                <c:ext xmlns:c16="http://schemas.microsoft.com/office/drawing/2014/chart" uri="{C3380CC4-5D6E-409C-BE32-E72D297353CC}">
                  <c16:uniqueId val="{0000000F-BE39-4E28-84C4-171D6E14C8D7}"/>
                </c:ext>
              </c:extLst>
            </c:dLbl>
            <c:dLbl>
              <c:idx val="12"/>
              <c:delete val="1"/>
              <c:extLst>
                <c:ext xmlns:c15="http://schemas.microsoft.com/office/drawing/2012/chart" uri="{CE6537A1-D6FC-4f65-9D91-7224C49458BB}"/>
                <c:ext xmlns:c16="http://schemas.microsoft.com/office/drawing/2014/chart" uri="{C3380CC4-5D6E-409C-BE32-E72D297353CC}">
                  <c16:uniqueId val="{00000010-BE39-4E28-84C4-171D6E14C8D7}"/>
                </c:ext>
              </c:extLst>
            </c:dLbl>
            <c:dLbl>
              <c:idx val="13"/>
              <c:delete val="1"/>
              <c:extLst>
                <c:ext xmlns:c15="http://schemas.microsoft.com/office/drawing/2012/chart" uri="{CE6537A1-D6FC-4f65-9D91-7224C49458BB}"/>
                <c:ext xmlns:c16="http://schemas.microsoft.com/office/drawing/2014/chart" uri="{C3380CC4-5D6E-409C-BE32-E72D297353CC}">
                  <c16:uniqueId val="{00000011-BE39-4E28-84C4-171D6E14C8D7}"/>
                </c:ext>
              </c:extLst>
            </c:dLbl>
            <c:dLbl>
              <c:idx val="14"/>
              <c:delete val="1"/>
              <c:extLst>
                <c:ext xmlns:c15="http://schemas.microsoft.com/office/drawing/2012/chart" uri="{CE6537A1-D6FC-4f65-9D91-7224C49458BB}"/>
                <c:ext xmlns:c16="http://schemas.microsoft.com/office/drawing/2014/chart" uri="{C3380CC4-5D6E-409C-BE32-E72D297353CC}">
                  <c16:uniqueId val="{00000012-BE39-4E28-84C4-171D6E14C8D7}"/>
                </c:ext>
              </c:extLst>
            </c:dLbl>
            <c:dLbl>
              <c:idx val="15"/>
              <c:delete val="1"/>
              <c:extLst>
                <c:ext xmlns:c15="http://schemas.microsoft.com/office/drawing/2012/chart" uri="{CE6537A1-D6FC-4f65-9D91-7224C49458BB}"/>
                <c:ext xmlns:c16="http://schemas.microsoft.com/office/drawing/2014/chart" uri="{C3380CC4-5D6E-409C-BE32-E72D297353CC}">
                  <c16:uniqueId val="{00000013-BE39-4E28-84C4-171D6E14C8D7}"/>
                </c:ext>
              </c:extLst>
            </c:dLbl>
            <c:dLbl>
              <c:idx val="16"/>
              <c:delete val="1"/>
              <c:extLst>
                <c:ext xmlns:c15="http://schemas.microsoft.com/office/drawing/2012/chart" uri="{CE6537A1-D6FC-4f65-9D91-7224C49458BB}"/>
                <c:ext xmlns:c16="http://schemas.microsoft.com/office/drawing/2014/chart" uri="{C3380CC4-5D6E-409C-BE32-E72D297353CC}">
                  <c16:uniqueId val="{00000014-BE39-4E28-84C4-171D6E14C8D7}"/>
                </c:ext>
              </c:extLst>
            </c:dLbl>
            <c:dLbl>
              <c:idx val="17"/>
              <c:delete val="1"/>
              <c:extLst>
                <c:ext xmlns:c15="http://schemas.microsoft.com/office/drawing/2012/chart" uri="{CE6537A1-D6FC-4f65-9D91-7224C49458BB}"/>
                <c:ext xmlns:c16="http://schemas.microsoft.com/office/drawing/2014/chart" uri="{C3380CC4-5D6E-409C-BE32-E72D297353CC}">
                  <c16:uniqueId val="{00000015-BE39-4E28-84C4-171D6E14C8D7}"/>
                </c:ext>
              </c:extLst>
            </c:dLbl>
            <c:dLbl>
              <c:idx val="18"/>
              <c:layout>
                <c:manualLayout>
                  <c:x val="-1.8679119412941963E-2"/>
                  <c:y val="2.0997375328083892E-2"/>
                </c:manualLayout>
              </c:layout>
              <c:tx>
                <c:rich>
                  <a:bodyPr/>
                  <a:lstStyle/>
                  <a:p>
                    <a:pPr>
                      <a:defRPr sz="1400" b="1" i="0" u="none" strike="noStrike" baseline="0">
                        <a:solidFill>
                          <a:srgbClr val="000000"/>
                        </a:solidFill>
                        <a:latin typeface="Calibri"/>
                        <a:ea typeface="Calibri"/>
                        <a:cs typeface="Calibri"/>
                      </a:defRPr>
                    </a:pPr>
                    <a:r>
                      <a:rPr lang="en-US" sz="1400" b="1"/>
                      <a:t>12</a:t>
                    </a:r>
                  </a:p>
                </c:rich>
              </c:tx>
              <c:spPr>
                <a:noFill/>
                <a:ln w="25400">
                  <a:noFill/>
                </a:ln>
              </c:sp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BE39-4E28-84C4-171D6E14C8D7}"/>
                </c:ext>
              </c:extLst>
            </c:dLbl>
            <c:spPr>
              <a:noFill/>
              <a:ln w="25400">
                <a:noFill/>
              </a:ln>
            </c:spPr>
            <c:txPr>
              <a:bodyPr wrap="square" lIns="38100" tIns="19050" rIns="38100" bIns="19050" anchor="ctr">
                <a:spAutoFit/>
              </a:bodyPr>
              <a:lstStyle/>
              <a:p>
                <a:pPr>
                  <a:defRPr sz="1400" b="1" i="0" u="none" strike="noStrike" baseline="0">
                    <a:solidFill>
                      <a:srgbClr val="000000"/>
                    </a:solidFill>
                    <a:latin typeface="Calibri"/>
                    <a:ea typeface="Calibri"/>
                    <a:cs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'Global ICT Developments'!$B$5:$T$5</c:f>
              <c:strCach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strCache>
            </c:strRef>
          </c:cat>
          <c:val>
            <c:numRef>
              <c:f>'Global ICT Developments'!$B$8:$T$8</c:f>
              <c:numCache>
                <c:formatCode>0.0</c:formatCode>
                <c:ptCount val="19"/>
                <c:pt idx="0">
                  <c:v>16.64244648083454</c:v>
                </c:pt>
                <c:pt idx="1">
                  <c:v>17.208155078757876</c:v>
                </c:pt>
                <c:pt idx="2">
                  <c:v>17.815542084492044</c:v>
                </c:pt>
                <c:pt idx="3">
                  <c:v>18.650004457821943</c:v>
                </c:pt>
                <c:pt idx="4">
                  <c:v>19.12095959187431</c:v>
                </c:pt>
                <c:pt idx="5">
                  <c:v>19.164749145982125</c:v>
                </c:pt>
                <c:pt idx="6">
                  <c:v>18.8334299938358</c:v>
                </c:pt>
                <c:pt idx="7">
                  <c:v>18.516550699147341</c:v>
                </c:pt>
                <c:pt idx="8">
                  <c:v>18.357684307292015</c:v>
                </c:pt>
                <c:pt idx="9">
                  <c:v>17.787000973998762</c:v>
                </c:pt>
                <c:pt idx="10">
                  <c:v>17.182276760364761</c:v>
                </c:pt>
                <c:pt idx="11">
                  <c:v>16.669225631213578</c:v>
                </c:pt>
                <c:pt idx="12">
                  <c:v>15.960765604085699</c:v>
                </c:pt>
                <c:pt idx="13">
                  <c:v>15.132946683299206</c:v>
                </c:pt>
                <c:pt idx="14">
                  <c:v>14.2</c:v>
                </c:pt>
                <c:pt idx="15">
                  <c:v>13.5</c:v>
                </c:pt>
                <c:pt idx="16">
                  <c:v>12.992863438020247</c:v>
                </c:pt>
                <c:pt idx="17">
                  <c:v>12.493759186240519</c:v>
                </c:pt>
                <c:pt idx="18">
                  <c:v>12.109578985810259</c:v>
                </c:pt>
              </c:numCache>
            </c:numRef>
          </c:val>
          <c:smooth val="0"/>
          <c:extLst>
            <c:ext xmlns:c16="http://schemas.microsoft.com/office/drawing/2014/chart" uri="{C3380CC4-5D6E-409C-BE32-E72D297353CC}">
              <c16:uniqueId val="{00000017-BE39-4E28-84C4-171D6E14C8D7}"/>
            </c:ext>
          </c:extLst>
        </c:ser>
        <c:ser>
          <c:idx val="3"/>
          <c:order val="3"/>
          <c:tx>
            <c:strRef>
              <c:f>'Global ICT Developments'!$A$9</c:f>
              <c:strCache>
                <c:ptCount val="1"/>
                <c:pt idx="0">
                  <c:v>Active mobile-broadband subscriptions</c:v>
                </c:pt>
              </c:strCache>
            </c:strRef>
          </c:tx>
          <c:spPr>
            <a:ln w="50800"/>
          </c:spPr>
          <c:marker>
            <c:symbol val="none"/>
          </c:marker>
          <c:dLbls>
            <c:dLbl>
              <c:idx val="16"/>
              <c:layout>
                <c:manualLayout>
                  <c:x val="6.958642787948037E-2"/>
                  <c:y val="-0.15985204552133686"/>
                </c:manualLayout>
              </c:layout>
              <c:tx>
                <c:rich>
                  <a:bodyPr/>
                  <a:lstStyle/>
                  <a:p>
                    <a:pPr>
                      <a:defRPr sz="1400" b="1" i="0" u="none" strike="noStrike" baseline="0">
                        <a:solidFill>
                          <a:srgbClr val="000000"/>
                        </a:solidFill>
                        <a:latin typeface="Calibri"/>
                        <a:ea typeface="Calibri"/>
                        <a:cs typeface="Calibri"/>
                      </a:defRPr>
                    </a:pPr>
                    <a:r>
                      <a:rPr lang="en-US" sz="1400" b="1"/>
                      <a:t>83</a:t>
                    </a:r>
                  </a:p>
                </c:rich>
              </c:tx>
              <c:spPr>
                <a:noFill/>
                <a:ln w="25400">
                  <a:noFill/>
                </a:ln>
              </c:spPr>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BE39-4E28-84C4-171D6E14C8D7}"/>
                </c:ext>
              </c:extLst>
            </c:dLbl>
            <c:spPr>
              <a:noFill/>
              <a:ln>
                <a:noFill/>
              </a:ln>
              <a:effectLst/>
            </c:spPr>
            <c:txPr>
              <a:bodyPr wrap="square" lIns="38100" tIns="19050" rIns="38100" bIns="19050" anchor="ctr">
                <a:spAutoFit/>
              </a:bodyPr>
              <a:lstStyle/>
              <a:p>
                <a:pPr>
                  <a:defRPr sz="1400" b="1"/>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'Global ICT Developments'!$B$5:$T$5</c:f>
              <c:strCach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strCache>
            </c:strRef>
          </c:cat>
          <c:val>
            <c:numRef>
              <c:f>'Global ICT Developments'!$B$9:$T$9</c:f>
              <c:numCache>
                <c:formatCode>General</c:formatCode>
                <c:ptCount val="19"/>
                <c:pt idx="6" formatCode="0.0">
                  <c:v>4.0259550782132711</c:v>
                </c:pt>
                <c:pt idx="7" formatCode="0.0">
                  <c:v>6.2660183036773525</c:v>
                </c:pt>
                <c:pt idx="8" formatCode="0.0">
                  <c:v>9.0270872305779495</c:v>
                </c:pt>
                <c:pt idx="9" formatCode="0.0">
                  <c:v>11.538754335258844</c:v>
                </c:pt>
                <c:pt idx="10" formatCode="0.0">
                  <c:v>16.924219202839481</c:v>
                </c:pt>
                <c:pt idx="11" formatCode="0.0">
                  <c:v>21.902736448246749</c:v>
                </c:pt>
                <c:pt idx="12" formatCode="0.0">
                  <c:v>27.377851813719641</c:v>
                </c:pt>
                <c:pt idx="13" formatCode="0.0">
                  <c:v>36.768284751946808</c:v>
                </c:pt>
                <c:pt idx="14" formatCode="0.0">
                  <c:v>45.073327294150765</c:v>
                </c:pt>
                <c:pt idx="15" formatCode="0.0">
                  <c:v>52.167208766594321</c:v>
                </c:pt>
                <c:pt idx="16" formatCode="0.0">
                  <c:v>61.959353020667542</c:v>
                </c:pt>
                <c:pt idx="17" formatCode="0.0">
                  <c:v>70.087855097932604</c:v>
                </c:pt>
                <c:pt idx="18" formatCode="0.0">
                  <c:v>82.974651610984779</c:v>
                </c:pt>
              </c:numCache>
            </c:numRef>
          </c:val>
          <c:smooth val="0"/>
          <c:extLst>
            <c:ext xmlns:c16="http://schemas.microsoft.com/office/drawing/2014/chart" uri="{C3380CC4-5D6E-409C-BE32-E72D297353CC}">
              <c16:uniqueId val="{00000019-BE39-4E28-84C4-171D6E14C8D7}"/>
            </c:ext>
          </c:extLst>
        </c:ser>
        <c:ser>
          <c:idx val="4"/>
          <c:order val="4"/>
          <c:tx>
            <c:strRef>
              <c:f>'Global ICT Developments'!$A$10</c:f>
              <c:strCache>
                <c:ptCount val="1"/>
                <c:pt idx="0">
                  <c:v>Fixed-broadband subscriptions</c:v>
                </c:pt>
              </c:strCache>
            </c:strRef>
          </c:tx>
          <c:spPr>
            <a:ln w="50800"/>
          </c:spPr>
          <c:marker>
            <c:symbol val="none"/>
          </c:marker>
          <c:dLbls>
            <c:dLbl>
              <c:idx val="16"/>
              <c:layout>
                <c:manualLayout>
                  <c:x val="6.4566597944972964E-2"/>
                  <c:y val="-5.1418842914905907E-2"/>
                </c:manualLayout>
              </c:layout>
              <c:tx>
                <c:rich>
                  <a:bodyPr/>
                  <a:lstStyle/>
                  <a:p>
                    <a:pPr>
                      <a:defRPr sz="1400" b="1" i="0" u="none" strike="noStrike" baseline="0">
                        <a:solidFill>
                          <a:srgbClr val="000000"/>
                        </a:solidFill>
                        <a:latin typeface="Calibri"/>
                        <a:ea typeface="Calibri"/>
                        <a:cs typeface="Calibri"/>
                      </a:defRPr>
                    </a:pPr>
                    <a:r>
                      <a:rPr lang="en-US" sz="1400" b="1"/>
                      <a:t>15</a:t>
                    </a:r>
                  </a:p>
                </c:rich>
              </c:tx>
              <c:spPr>
                <a:noFill/>
                <a:ln w="25400">
                  <a:noFill/>
                </a:ln>
              </c:spPr>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BE39-4E28-84C4-171D6E14C8D7}"/>
                </c:ext>
              </c:extLst>
            </c:dLbl>
            <c:spPr>
              <a:noFill/>
              <a:ln>
                <a:noFill/>
              </a:ln>
              <a:effectLst/>
            </c:spPr>
            <c:txPr>
              <a:bodyPr wrap="square" lIns="38100" tIns="19050" rIns="38100" bIns="19050" anchor="ctr">
                <a:spAutoFit/>
              </a:bodyPr>
              <a:lstStyle/>
              <a:p>
                <a:pPr>
                  <a:defRPr sz="1400" b="1"/>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'Global ICT Developments'!$B$5:$T$5</c:f>
              <c:strCach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strCache>
            </c:strRef>
          </c:cat>
          <c:val>
            <c:numRef>
              <c:f>'Global ICT Developments'!$B$10:$T$10</c:f>
              <c:numCache>
                <c:formatCode>0.0</c:formatCode>
                <c:ptCount val="19"/>
                <c:pt idx="0">
                  <c:v>0.59618485318494296</c:v>
                </c:pt>
                <c:pt idx="1">
                  <c:v>1.0497579801447574</c:v>
                </c:pt>
                <c:pt idx="2">
                  <c:v>1.6276843838277082</c:v>
                </c:pt>
                <c:pt idx="3">
                  <c:v>2.4473905650272187</c:v>
                </c:pt>
                <c:pt idx="4">
                  <c:v>3.377539245657212</c:v>
                </c:pt>
                <c:pt idx="5">
                  <c:v>4.316172544169028</c:v>
                </c:pt>
                <c:pt idx="6">
                  <c:v>5.1992093024827275</c:v>
                </c:pt>
                <c:pt idx="7">
                  <c:v>6.0905982766873468</c:v>
                </c:pt>
                <c:pt idx="8">
                  <c:v>6.8558670389099658</c:v>
                </c:pt>
                <c:pt idx="9">
                  <c:v>7.617039481259531</c:v>
                </c:pt>
                <c:pt idx="10">
                  <c:v>8.550874593147757</c:v>
                </c:pt>
                <c:pt idx="11">
                  <c:v>9.1713180103319587</c:v>
                </c:pt>
                <c:pt idx="12">
                  <c:v>9.675038770843905</c:v>
                </c:pt>
                <c:pt idx="13">
                  <c:v>10.099923352024467</c:v>
                </c:pt>
                <c:pt idx="14">
                  <c:v>11.375297155912765</c:v>
                </c:pt>
                <c:pt idx="15">
                  <c:v>12.281741294617875</c:v>
                </c:pt>
                <c:pt idx="16">
                  <c:v>13.321104051110529</c:v>
                </c:pt>
                <c:pt idx="17">
                  <c:v>14.063497438046832</c:v>
                </c:pt>
                <c:pt idx="18">
                  <c:v>14.887928903003738</c:v>
                </c:pt>
              </c:numCache>
            </c:numRef>
          </c:val>
          <c:smooth val="0"/>
          <c:extLst>
            <c:ext xmlns:c16="http://schemas.microsoft.com/office/drawing/2014/chart" uri="{C3380CC4-5D6E-409C-BE32-E72D297353CC}">
              <c16:uniqueId val="{0000001B-BE39-4E28-84C4-171D6E14C8D7}"/>
            </c:ext>
          </c:extLst>
        </c:ser>
        <c:dLbls>
          <c:showLegendKey val="0"/>
          <c:showVal val="0"/>
          <c:showCatName val="0"/>
          <c:showSerName val="0"/>
          <c:showPercent val="0"/>
          <c:showBubbleSize val="0"/>
        </c:dLbls>
        <c:smooth val="0"/>
        <c:axId val="457455104"/>
        <c:axId val="1"/>
      </c:lineChart>
      <c:catAx>
        <c:axId val="457455104"/>
        <c:scaling>
          <c:orientation val="minMax"/>
        </c:scaling>
        <c:delete val="0"/>
        <c:axPos val="b"/>
        <c:numFmt formatCode="General" sourceLinked="1"/>
        <c:majorTickMark val="out"/>
        <c:minorTickMark val="none"/>
        <c:tickLblPos val="nextTo"/>
        <c:txPr>
          <a:bodyPr rot="0" vert="horz"/>
          <a:lstStyle/>
          <a:p>
            <a:pPr>
              <a:defRPr sz="1400" b="1" i="1" u="none" strike="noStrike" baseline="0">
                <a:solidFill>
                  <a:srgbClr val="000000"/>
                </a:solidFill>
                <a:latin typeface="Calibri"/>
                <a:ea typeface="Calibri"/>
                <a:cs typeface="Calibri"/>
              </a:defRPr>
            </a:pPr>
            <a:endParaRPr lang="en-US"/>
          </a:p>
        </c:txPr>
        <c:crossAx val="1"/>
        <c:crosses val="autoZero"/>
        <c:auto val="1"/>
        <c:lblAlgn val="ctr"/>
        <c:lblOffset val="100"/>
        <c:tickLblSkip val="2"/>
        <c:noMultiLvlLbl val="0"/>
      </c:catAx>
      <c:valAx>
        <c:axId val="1"/>
        <c:scaling>
          <c:orientation val="minMax"/>
          <c:max val="110"/>
          <c:min val="0"/>
        </c:scaling>
        <c:delete val="0"/>
        <c:axPos val="l"/>
        <c:title>
          <c:tx>
            <c:rich>
              <a:bodyPr/>
              <a:lstStyle/>
              <a:p>
                <a:pPr>
                  <a:defRPr sz="1400" b="1" i="0" u="none" strike="noStrike" baseline="0">
                    <a:solidFill>
                      <a:srgbClr val="000000"/>
                    </a:solidFill>
                    <a:latin typeface="Calibri"/>
                    <a:ea typeface="Calibri"/>
                    <a:cs typeface="Calibri"/>
                  </a:defRPr>
                </a:pPr>
                <a:r>
                  <a:rPr lang="en-GB" sz="1400" b="1"/>
                  <a:t>Per 100 inhabitants</a:t>
                </a:r>
              </a:p>
            </c:rich>
          </c:tx>
          <c:overlay val="0"/>
        </c:title>
        <c:numFmt formatCode="0" sourceLinked="0"/>
        <c:majorTickMark val="out"/>
        <c:minorTickMark val="none"/>
        <c:tickLblPos val="nextTo"/>
        <c:txPr>
          <a:bodyPr rot="0" vert="horz"/>
          <a:lstStyle/>
          <a:p>
            <a:pPr>
              <a:defRPr sz="1400" b="1" i="1" u="none" strike="noStrike" baseline="0">
                <a:solidFill>
                  <a:srgbClr val="000000"/>
                </a:solidFill>
                <a:latin typeface="Calibri"/>
                <a:ea typeface="Calibri"/>
                <a:cs typeface="Calibri"/>
              </a:defRPr>
            </a:pPr>
            <a:endParaRPr lang="en-US"/>
          </a:p>
        </c:txPr>
        <c:crossAx val="457455104"/>
        <c:crosses val="autoZero"/>
        <c:crossBetween val="between"/>
      </c:valAx>
    </c:plotArea>
    <c:legend>
      <c:legendPos val="r"/>
      <c:layout>
        <c:manualLayout>
          <c:xMode val="edge"/>
          <c:yMode val="edge"/>
          <c:x val="0.1156678576942588"/>
          <c:y val="0.11776055552111105"/>
          <c:w val="0.39852830896137981"/>
          <c:h val="0.27413127492921652"/>
        </c:manualLayout>
      </c:layout>
      <c:overlay val="0"/>
      <c:spPr>
        <a:solidFill>
          <a:schemeClr val="bg1"/>
        </a:solidFill>
        <a:ln>
          <a:solidFill>
            <a:schemeClr val="accent1"/>
          </a:solidFill>
        </a:ln>
      </c:spPr>
      <c:txPr>
        <a:bodyPr/>
        <a:lstStyle/>
        <a:p>
          <a:pPr>
            <a:defRPr sz="1400" b="0" i="0" u="none" strike="noStrike" baseline="0">
              <a:solidFill>
                <a:srgbClr val="000000"/>
              </a:solidFill>
              <a:latin typeface="Calibri"/>
              <a:ea typeface="Calibri"/>
              <a:cs typeface="Calibri"/>
            </a:defRPr>
          </a:pPr>
          <a:endParaRPr lang="en-US"/>
        </a:p>
      </c:txPr>
    </c:legend>
    <c:plotVisOnly val="1"/>
    <c:dispBlanksAs val="gap"/>
    <c:showDLblsOverMax val="0"/>
  </c:chart>
  <c:spPr>
    <a:ln>
      <a:solidFill>
        <a:schemeClr val="bg1"/>
      </a:solid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9.724974892607878E-2"/>
          <c:y val="0.14549724527677282"/>
          <c:w val="0.8792082099062376"/>
          <c:h val="0.65481935942926339"/>
        </c:manualLayout>
      </c:layout>
      <c:barChart>
        <c:barDir val="col"/>
        <c:grouping val="stacked"/>
        <c:varyColors val="0"/>
        <c:ser>
          <c:idx val="0"/>
          <c:order val="0"/>
          <c:tx>
            <c:v>'HH with Internet access regions'!#REF!</c:v>
          </c:tx>
          <c:invertIfNegative val="0"/>
          <c:dPt>
            <c:idx val="0"/>
            <c:invertIfNegative val="0"/>
            <c:bubble3D val="0"/>
            <c:spPr>
              <a:solidFill>
                <a:srgbClr val="0070C0"/>
              </a:solidFill>
            </c:spPr>
            <c:extLst>
              <c:ext xmlns:c16="http://schemas.microsoft.com/office/drawing/2014/chart" uri="{C3380CC4-5D6E-409C-BE32-E72D297353CC}">
                <c16:uniqueId val="{00000001-4B2E-46CD-98E5-8C24E7D77AB2}"/>
              </c:ext>
            </c:extLst>
          </c:dPt>
          <c:dPt>
            <c:idx val="1"/>
            <c:invertIfNegative val="0"/>
            <c:bubble3D val="0"/>
            <c:spPr>
              <a:solidFill>
                <a:srgbClr val="0070C0"/>
              </a:solidFill>
            </c:spPr>
            <c:extLst>
              <c:ext xmlns:c16="http://schemas.microsoft.com/office/drawing/2014/chart" uri="{C3380CC4-5D6E-409C-BE32-E72D297353CC}">
                <c16:uniqueId val="{00000003-4B2E-46CD-98E5-8C24E7D77AB2}"/>
              </c:ext>
            </c:extLst>
          </c:dPt>
          <c:dPt>
            <c:idx val="2"/>
            <c:invertIfNegative val="0"/>
            <c:bubble3D val="0"/>
            <c:spPr>
              <a:solidFill>
                <a:srgbClr val="0070C0"/>
              </a:solidFill>
            </c:spPr>
            <c:extLst>
              <c:ext xmlns:c16="http://schemas.microsoft.com/office/drawing/2014/chart" uri="{C3380CC4-5D6E-409C-BE32-E72D297353CC}">
                <c16:uniqueId val="{00000005-4B2E-46CD-98E5-8C24E7D77AB2}"/>
              </c:ext>
            </c:extLst>
          </c:dPt>
          <c:dPt>
            <c:idx val="3"/>
            <c:invertIfNegative val="0"/>
            <c:bubble3D val="0"/>
            <c:spPr>
              <a:solidFill>
                <a:srgbClr val="0070C0"/>
              </a:solidFill>
            </c:spPr>
            <c:extLst>
              <c:ext xmlns:c16="http://schemas.microsoft.com/office/drawing/2014/chart" uri="{C3380CC4-5D6E-409C-BE32-E72D297353CC}">
                <c16:uniqueId val="{00000007-4B2E-46CD-98E5-8C24E7D77AB2}"/>
              </c:ext>
            </c:extLst>
          </c:dPt>
          <c:dPt>
            <c:idx val="4"/>
            <c:invertIfNegative val="0"/>
            <c:bubble3D val="0"/>
            <c:spPr>
              <a:solidFill>
                <a:srgbClr val="FF0000">
                  <a:alpha val="80000"/>
                </a:srgbClr>
              </a:solidFill>
            </c:spPr>
            <c:extLst>
              <c:ext xmlns:c16="http://schemas.microsoft.com/office/drawing/2014/chart" uri="{C3380CC4-5D6E-409C-BE32-E72D297353CC}">
                <c16:uniqueId val="{00000009-4B2E-46CD-98E5-8C24E7D77AB2}"/>
              </c:ext>
            </c:extLst>
          </c:dPt>
          <c:dPt>
            <c:idx val="5"/>
            <c:invertIfNegative val="0"/>
            <c:bubble3D val="0"/>
            <c:spPr>
              <a:solidFill>
                <a:srgbClr val="0070C0"/>
              </a:solidFill>
            </c:spPr>
            <c:extLst>
              <c:ext xmlns:c16="http://schemas.microsoft.com/office/drawing/2014/chart" uri="{C3380CC4-5D6E-409C-BE32-E72D297353CC}">
                <c16:uniqueId val="{0000000B-4B2E-46CD-98E5-8C24E7D77AB2}"/>
              </c:ext>
            </c:extLst>
          </c:dPt>
          <c:dPt>
            <c:idx val="6"/>
            <c:invertIfNegative val="0"/>
            <c:bubble3D val="0"/>
            <c:spPr>
              <a:solidFill>
                <a:srgbClr val="0070C0"/>
              </a:solidFill>
            </c:spPr>
            <c:extLst>
              <c:ext xmlns:c16="http://schemas.microsoft.com/office/drawing/2014/chart" uri="{C3380CC4-5D6E-409C-BE32-E72D297353CC}">
                <c16:uniqueId val="{0000000D-4B2E-46CD-98E5-8C24E7D77AB2}"/>
              </c:ext>
            </c:extLst>
          </c:dPt>
          <c:dLbls>
            <c:dLbl>
              <c:idx val="0"/>
              <c:layout>
                <c:manualLayout>
                  <c:x val="1.5773168018802118E-4"/>
                  <c:y val="-0.30552242290468407"/>
                </c:manualLayout>
              </c:layout>
              <c:spPr/>
              <c:txPr>
                <a:bodyPr/>
                <a:lstStyle/>
                <a:p>
                  <a:pPr>
                    <a:defRPr sz="1400" b="1" i="0" u="none" strike="noStrike" baseline="0">
                      <a:solidFill>
                        <a:srgbClr val="000000"/>
                      </a:solidFill>
                      <a:latin typeface="Calibri"/>
                      <a:ea typeface="Calibri"/>
                      <a:cs typeface="Calibri"/>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B2E-46CD-98E5-8C24E7D77AB2}"/>
                </c:ext>
              </c:extLst>
            </c:dLbl>
            <c:dLbl>
              <c:idx val="1"/>
              <c:layout>
                <c:manualLayout>
                  <c:x val="3.3500837520937716E-3"/>
                  <c:y val="-0.27188351456067994"/>
                </c:manualLayout>
              </c:layout>
              <c:spPr/>
              <c:txPr>
                <a:bodyPr/>
                <a:lstStyle/>
                <a:p>
                  <a:pPr>
                    <a:defRPr sz="1400" b="1" i="0" u="none" strike="noStrike" baseline="0">
                      <a:solidFill>
                        <a:srgbClr val="000000"/>
                      </a:solidFill>
                      <a:latin typeface="Calibri"/>
                      <a:ea typeface="Calibri"/>
                      <a:cs typeface="Calibri"/>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B2E-46CD-98E5-8C24E7D77AB2}"/>
                </c:ext>
              </c:extLst>
            </c:dLbl>
            <c:dLbl>
              <c:idx val="2"/>
              <c:layout>
                <c:manualLayout>
                  <c:x val="1.6750418760469012E-3"/>
                  <c:y val="-0.25487064116985375"/>
                </c:manualLayout>
              </c:layout>
              <c:spPr/>
              <c:txPr>
                <a:bodyPr/>
                <a:lstStyle/>
                <a:p>
                  <a:pPr>
                    <a:defRPr sz="1400" b="1" i="0" u="none" strike="noStrike" baseline="0">
                      <a:solidFill>
                        <a:srgbClr val="000000"/>
                      </a:solidFill>
                      <a:latin typeface="Calibri"/>
                      <a:ea typeface="Calibri"/>
                      <a:cs typeface="Calibri"/>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B2E-46CD-98E5-8C24E7D77AB2}"/>
                </c:ext>
              </c:extLst>
            </c:dLbl>
            <c:dLbl>
              <c:idx val="3"/>
              <c:layout>
                <c:manualLayout>
                  <c:x val="-1.6750418760469012E-3"/>
                  <c:y val="-0.21455651376911225"/>
                </c:manualLayout>
              </c:layout>
              <c:spPr/>
              <c:txPr>
                <a:bodyPr/>
                <a:lstStyle/>
                <a:p>
                  <a:pPr>
                    <a:defRPr sz="1400" b="1" i="0" u="none" strike="noStrike" baseline="0">
                      <a:solidFill>
                        <a:srgbClr val="000000"/>
                      </a:solidFill>
                      <a:latin typeface="Calibri"/>
                      <a:ea typeface="Calibri"/>
                      <a:cs typeface="Calibri"/>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2E-46CD-98E5-8C24E7D77AB2}"/>
                </c:ext>
              </c:extLst>
            </c:dLbl>
            <c:dLbl>
              <c:idx val="4"/>
              <c:layout>
                <c:manualLayout>
                  <c:x val="-1.1705105537142084E-16"/>
                  <c:y val="-0.21767472462168649"/>
                </c:manualLayout>
              </c:layout>
              <c:spPr/>
              <c:txPr>
                <a:bodyPr/>
                <a:lstStyle/>
                <a:p>
                  <a:pPr>
                    <a:defRPr sz="1400" b="1" i="0" u="none" strike="noStrike" baseline="0">
                      <a:solidFill>
                        <a:srgbClr val="000000"/>
                      </a:solidFill>
                      <a:latin typeface="Calibri"/>
                      <a:ea typeface="Calibri"/>
                      <a:cs typeface="Calibri"/>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B2E-46CD-98E5-8C24E7D77AB2}"/>
                </c:ext>
              </c:extLst>
            </c:dLbl>
            <c:dLbl>
              <c:idx val="5"/>
              <c:layout>
                <c:manualLayout>
                  <c:x val="0"/>
                  <c:y val="-0.2062983636479403"/>
                </c:manualLayout>
              </c:layout>
              <c:spPr/>
              <c:txPr>
                <a:bodyPr/>
                <a:lstStyle/>
                <a:p>
                  <a:pPr>
                    <a:defRPr sz="1400" b="1" i="0" u="none" strike="noStrike" baseline="0">
                      <a:solidFill>
                        <a:srgbClr val="000000"/>
                      </a:solidFill>
                      <a:latin typeface="Calibri"/>
                      <a:ea typeface="Calibri"/>
                      <a:cs typeface="Calibri"/>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B2E-46CD-98E5-8C24E7D77AB2}"/>
                </c:ext>
              </c:extLst>
            </c:dLbl>
            <c:dLbl>
              <c:idx val="6"/>
              <c:layout>
                <c:manualLayout>
                  <c:x val="-1.1705105537142084E-16"/>
                  <c:y val="-8.8695375342233165E-2"/>
                </c:manualLayout>
              </c:layout>
              <c:spPr/>
              <c:txPr>
                <a:bodyPr/>
                <a:lstStyle/>
                <a:p>
                  <a:pPr>
                    <a:defRPr sz="1400" b="1" i="0" u="none" strike="noStrike" baseline="0">
                      <a:solidFill>
                        <a:srgbClr val="000000"/>
                      </a:solidFill>
                      <a:latin typeface="Calibri"/>
                      <a:ea typeface="Calibri"/>
                      <a:cs typeface="Calibri"/>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B2E-46CD-98E5-8C24E7D77AB2}"/>
                </c:ext>
              </c:extLst>
            </c:dLbl>
            <c:spPr>
              <a:noFill/>
              <a:ln w="25400">
                <a:noFill/>
              </a:ln>
            </c:spPr>
            <c:txPr>
              <a:bodyPr wrap="square" lIns="38100" tIns="19050" rIns="38100" bIns="19050" anchor="ctr">
                <a:spAutoFit/>
              </a:bodyPr>
              <a:lstStyle/>
              <a:p>
                <a:pPr>
                  <a:defRPr sz="1400" b="1" i="0" u="none" strike="noStrike" baseline="0">
                    <a:solidFill>
                      <a:srgbClr val="000000"/>
                    </a:solidFill>
                    <a:latin typeface="Calibri"/>
                    <a:ea typeface="Calibri"/>
                    <a:cs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'HH with Internet access regions'!$A$6:$A$12</c:f>
              <c:strCache>
                <c:ptCount val="7"/>
                <c:pt idx="0">
                  <c:v> Europe </c:v>
                </c:pt>
                <c:pt idx="1">
                  <c:v> CIS </c:v>
                </c:pt>
                <c:pt idx="2">
                  <c:v> The Americas </c:v>
                </c:pt>
                <c:pt idx="3">
                  <c:v> Arab States </c:v>
                </c:pt>
                <c:pt idx="4">
                  <c:v> World </c:v>
                </c:pt>
                <c:pt idx="5">
                  <c:v> Asia &amp; Pacific </c:v>
                </c:pt>
                <c:pt idx="6">
                  <c:v> Africa </c:v>
                </c:pt>
              </c:strCache>
            </c:strRef>
          </c:cat>
          <c:val>
            <c:numRef>
              <c:f>'HH with Internet access regions'!$B$6:$B$12</c:f>
              <c:numCache>
                <c:formatCode>0.0</c:formatCode>
                <c:ptCount val="7"/>
                <c:pt idx="0">
                  <c:v>86.5</c:v>
                </c:pt>
                <c:pt idx="1">
                  <c:v>74.2</c:v>
                </c:pt>
                <c:pt idx="2">
                  <c:v>71.8</c:v>
                </c:pt>
                <c:pt idx="3">
                  <c:v>57.1</c:v>
                </c:pt>
                <c:pt idx="4">
                  <c:v>57</c:v>
                </c:pt>
                <c:pt idx="5">
                  <c:v>50.9</c:v>
                </c:pt>
                <c:pt idx="6">
                  <c:v>17.8</c:v>
                </c:pt>
              </c:numCache>
            </c:numRef>
          </c:val>
          <c:extLst>
            <c:ext xmlns:c16="http://schemas.microsoft.com/office/drawing/2014/chart" uri="{C3380CC4-5D6E-409C-BE32-E72D297353CC}">
              <c16:uniqueId val="{0000000E-4B2E-46CD-98E5-8C24E7D77AB2}"/>
            </c:ext>
          </c:extLst>
        </c:ser>
        <c:dLbls>
          <c:showLegendKey val="0"/>
          <c:showVal val="0"/>
          <c:showCatName val="0"/>
          <c:showSerName val="0"/>
          <c:showPercent val="0"/>
          <c:showBubbleSize val="0"/>
        </c:dLbls>
        <c:gapWidth val="141"/>
        <c:overlap val="100"/>
        <c:axId val="457450840"/>
        <c:axId val="1"/>
      </c:barChart>
      <c:catAx>
        <c:axId val="457450840"/>
        <c:scaling>
          <c:orientation val="minMax"/>
        </c:scaling>
        <c:delete val="0"/>
        <c:axPos val="b"/>
        <c:numFmt formatCode="General" sourceLinked="1"/>
        <c:majorTickMark val="out"/>
        <c:minorTickMark val="none"/>
        <c:tickLblPos val="nextTo"/>
        <c:txPr>
          <a:bodyPr rot="0" vert="horz"/>
          <a:lstStyle/>
          <a:p>
            <a:pPr>
              <a:defRPr sz="1400" b="1" i="1" u="none" strike="noStrike" baseline="0">
                <a:solidFill>
                  <a:srgbClr val="000000"/>
                </a:solidFill>
                <a:latin typeface="Calibri"/>
                <a:ea typeface="Calibri"/>
                <a:cs typeface="Calibri"/>
              </a:defRPr>
            </a:pPr>
            <a:endParaRPr lang="en-US"/>
          </a:p>
        </c:txPr>
        <c:crossAx val="1"/>
        <c:crosses val="autoZero"/>
        <c:auto val="1"/>
        <c:lblAlgn val="ctr"/>
        <c:lblOffset val="100"/>
        <c:noMultiLvlLbl val="0"/>
      </c:catAx>
      <c:valAx>
        <c:axId val="1"/>
        <c:scaling>
          <c:orientation val="minMax"/>
          <c:max val="100"/>
        </c:scaling>
        <c:delete val="0"/>
        <c:axPos val="l"/>
        <c:numFmt formatCode="0" sourceLinked="0"/>
        <c:majorTickMark val="out"/>
        <c:minorTickMark val="none"/>
        <c:tickLblPos val="nextTo"/>
        <c:txPr>
          <a:bodyPr rot="0" vert="horz"/>
          <a:lstStyle/>
          <a:p>
            <a:pPr>
              <a:defRPr sz="1400" b="1" i="1" u="none" strike="noStrike" baseline="0">
                <a:solidFill>
                  <a:srgbClr val="000000"/>
                </a:solidFill>
                <a:latin typeface="Calibri"/>
                <a:ea typeface="Calibri"/>
                <a:cs typeface="Calibri"/>
              </a:defRPr>
            </a:pPr>
            <a:endParaRPr lang="en-US"/>
          </a:p>
        </c:txPr>
        <c:crossAx val="457450840"/>
        <c:crosses val="autoZero"/>
        <c:crossBetween val="between"/>
      </c:valAx>
    </c:plotArea>
    <c:plotVisOnly val="1"/>
    <c:dispBlanksAs val="gap"/>
    <c:showDLblsOverMax val="0"/>
  </c:chart>
  <c:spPr>
    <a:ln>
      <a:solidFill>
        <a:schemeClr val="bg1"/>
      </a:solidFill>
    </a:ln>
  </c:spPr>
  <c:txPr>
    <a:bodyPr/>
    <a:lstStyle/>
    <a:p>
      <a:pPr>
        <a:defRPr sz="900" b="0" i="0" u="none" strike="noStrike" baseline="0">
          <a:solidFill>
            <a:srgbClr val="000000"/>
          </a:solidFill>
          <a:latin typeface="Calibri"/>
          <a:ea typeface="Calibri"/>
          <a:cs typeface="Calibri"/>
        </a:defRPr>
      </a:pPr>
      <a:endParaRPr lang="en-US"/>
    </a:p>
  </c:txPr>
  <c:externalData r:id="rId1">
    <c:autoUpdate val="0"/>
  </c:externalData>
  <c:userShapes r:id="rId2"/>
</c:chartSpac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A1844-FE49-43F0-BEBE-ABBE28A134B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BCE93D98-1203-4E93-A40A-7DE86620AD1D}">
      <dgm:prSet phldrT="[Text]" custT="1">
        <dgm:style>
          <a:lnRef idx="2">
            <a:schemeClr val="dk1"/>
          </a:lnRef>
          <a:fillRef idx="1">
            <a:schemeClr val="lt1"/>
          </a:fillRef>
          <a:effectRef idx="0">
            <a:schemeClr val="dk1"/>
          </a:effectRef>
          <a:fontRef idx="minor">
            <a:schemeClr val="dk1"/>
          </a:fontRef>
        </dgm:style>
      </dgm:prSet>
      <dgm:spPr>
        <a:xfrm rot="10800000">
          <a:off x="836040" y="0"/>
          <a:ext cx="4823985" cy="396001"/>
        </a:xfrm>
        <a:prstGeom prst="homePlate">
          <a:avLst/>
        </a:prstGeom>
        <a:solidFill>
          <a:srgbClr val="71C195"/>
        </a:solidFill>
        <a:ln w="25400" cap="flat" cmpd="sng" algn="ctr">
          <a:solidFill>
            <a:sysClr val="windowText" lastClr="000000"/>
          </a:solidFill>
          <a:prstDash val="solid"/>
        </a:ln>
        <a:effectLst/>
      </dgm:spPr>
      <dgm:t>
        <a:bodyPr/>
        <a:lstStyle/>
        <a:p>
          <a:pPr algn="l">
            <a:buNone/>
          </a:pPr>
          <a:r>
            <a:rPr lang="en-US" sz="1500" b="1" i="1" dirty="0">
              <a:solidFill>
                <a:sysClr val="windowText" lastClr="000000"/>
              </a:solidFill>
              <a:latin typeface="Calibri"/>
              <a:ea typeface="+mn-ea"/>
              <a:cs typeface="+mn-cs"/>
            </a:rPr>
            <a:t>    Individual assessment and diagnostics</a:t>
          </a:r>
          <a:endParaRPr lang="de-DE" sz="1500" i="1" dirty="0">
            <a:solidFill>
              <a:sysClr val="windowText" lastClr="000000"/>
            </a:solidFill>
            <a:latin typeface="Calibri"/>
            <a:ea typeface="+mn-ea"/>
            <a:cs typeface="+mn-cs"/>
          </a:endParaRPr>
        </a:p>
      </dgm:t>
    </dgm:pt>
    <dgm:pt modelId="{EFFC2E19-2A24-495D-8F3F-DDE09C8AD806}" type="parTrans" cxnId="{A8F74098-D51B-40E1-BD8D-49A056F048CB}">
      <dgm:prSet/>
      <dgm:spPr/>
      <dgm:t>
        <a:bodyPr/>
        <a:lstStyle/>
        <a:p>
          <a:endParaRPr lang="de-DE"/>
        </a:p>
      </dgm:t>
    </dgm:pt>
    <dgm:pt modelId="{89F9EBAC-D4DB-4D0A-A70C-EC256BCF36FE}" type="sibTrans" cxnId="{A8F74098-D51B-40E1-BD8D-49A056F048CB}">
      <dgm:prSet/>
      <dgm:spPr/>
      <dgm:t>
        <a:bodyPr/>
        <a:lstStyle/>
        <a:p>
          <a:endParaRPr lang="de-DE"/>
        </a:p>
      </dgm:t>
    </dgm:pt>
    <dgm:pt modelId="{C2070A0B-B0AB-4037-91B0-1929718720C5}">
      <dgm:prSet phldrT="[Text]" custT="1">
        <dgm:style>
          <a:lnRef idx="2">
            <a:schemeClr val="dk1"/>
          </a:lnRef>
          <a:fillRef idx="1">
            <a:schemeClr val="lt1"/>
          </a:fillRef>
          <a:effectRef idx="0">
            <a:schemeClr val="dk1"/>
          </a:effectRef>
          <a:fontRef idx="minor">
            <a:schemeClr val="dk1"/>
          </a:fontRef>
        </dgm:style>
      </dgm:prSet>
      <dgm:spPr>
        <a:xfrm rot="10800000">
          <a:off x="807437" y="987156"/>
          <a:ext cx="4823985" cy="393968"/>
        </a:xfrm>
        <a:prstGeom prst="homePlate">
          <a:avLst/>
        </a:prstGeom>
        <a:solidFill>
          <a:srgbClr val="D1EBDD"/>
        </a:solidFill>
        <a:ln w="25400" cap="flat" cmpd="sng" algn="ctr">
          <a:solidFill>
            <a:sysClr val="windowText" lastClr="000000"/>
          </a:solidFill>
          <a:prstDash val="solid"/>
        </a:ln>
        <a:effectLst/>
      </dgm:spPr>
      <dgm:t>
        <a:bodyPr/>
        <a:lstStyle/>
        <a:p>
          <a:pPr algn="l">
            <a:buNone/>
          </a:pPr>
          <a:r>
            <a:rPr lang="de-DE" sz="1500" b="1" dirty="0">
              <a:solidFill>
                <a:sysClr val="windowText" lastClr="000000"/>
              </a:solidFill>
              <a:latin typeface="Calibri"/>
              <a:ea typeface="+mn-ea"/>
              <a:cs typeface="+mn-cs"/>
            </a:rPr>
            <a:t>    </a:t>
          </a:r>
          <a:r>
            <a:rPr lang="de-DE" sz="1500" b="1" i="1" dirty="0" err="1">
              <a:solidFill>
                <a:sysClr val="windowText" lastClr="000000"/>
              </a:solidFill>
              <a:latin typeface="Calibri"/>
              <a:ea typeface="+mn-ea"/>
              <a:cs typeface="+mn-cs"/>
            </a:rPr>
            <a:t>Surveillance</a:t>
          </a:r>
          <a:r>
            <a:rPr lang="de-DE" sz="1500" b="1" i="1" dirty="0">
              <a:solidFill>
                <a:sysClr val="windowText" lastClr="000000"/>
              </a:solidFill>
              <a:latin typeface="Calibri"/>
              <a:ea typeface="+mn-ea"/>
              <a:cs typeface="+mn-cs"/>
            </a:rPr>
            <a:t>, e</a:t>
          </a:r>
          <a:r>
            <a:rPr lang="en-US" sz="1500" b="1" i="1" dirty="0" err="1">
              <a:solidFill>
                <a:sysClr val="windowText" lastClr="000000"/>
              </a:solidFill>
              <a:latin typeface="Calibri"/>
              <a:ea typeface="+mn-ea"/>
              <a:cs typeface="+mn-cs"/>
            </a:rPr>
            <a:t>arly</a:t>
          </a:r>
          <a:r>
            <a:rPr lang="en-US" sz="1500" b="1" i="1" dirty="0">
              <a:solidFill>
                <a:sysClr val="windowText" lastClr="000000"/>
              </a:solidFill>
              <a:latin typeface="Calibri"/>
              <a:ea typeface="+mn-ea"/>
              <a:cs typeface="+mn-cs"/>
            </a:rPr>
            <a:t> warning and </a:t>
          </a:r>
          <a:r>
            <a:rPr lang="en-US" sz="1500" b="1" i="1" dirty="0" err="1">
              <a:solidFill>
                <a:sysClr val="windowText" lastClr="000000"/>
              </a:solidFill>
              <a:latin typeface="Calibri"/>
              <a:ea typeface="+mn-ea"/>
              <a:cs typeface="+mn-cs"/>
            </a:rPr>
            <a:t>programme</a:t>
          </a:r>
          <a:r>
            <a:rPr lang="en-US" sz="1500" b="1" i="1" dirty="0">
              <a:solidFill>
                <a:sysClr val="windowText" lastClr="000000"/>
              </a:solidFill>
              <a:latin typeface="Calibri"/>
              <a:ea typeface="+mn-ea"/>
              <a:cs typeface="+mn-cs"/>
            </a:rPr>
            <a:t> planning</a:t>
          </a:r>
        </a:p>
      </dgm:t>
    </dgm:pt>
    <dgm:pt modelId="{DA47B369-BA18-480D-9C72-1E67C55AF0E9}" type="parTrans" cxnId="{C4C76031-089B-49F0-A24B-FB360607714B}">
      <dgm:prSet/>
      <dgm:spPr/>
      <dgm:t>
        <a:bodyPr/>
        <a:lstStyle/>
        <a:p>
          <a:endParaRPr lang="de-DE"/>
        </a:p>
      </dgm:t>
    </dgm:pt>
    <dgm:pt modelId="{F853F899-B175-4AE0-A265-E30D1336E130}" type="sibTrans" cxnId="{C4C76031-089B-49F0-A24B-FB360607714B}">
      <dgm:prSet/>
      <dgm:spPr/>
      <dgm:t>
        <a:bodyPr/>
        <a:lstStyle/>
        <a:p>
          <a:endParaRPr lang="de-DE"/>
        </a:p>
      </dgm:t>
    </dgm:pt>
    <dgm:pt modelId="{207173BA-CB37-4CEE-B9F2-5871488E9718}">
      <dgm:prSet custT="1">
        <dgm:style>
          <a:lnRef idx="2">
            <a:schemeClr val="dk1"/>
          </a:lnRef>
          <a:fillRef idx="1">
            <a:schemeClr val="lt1"/>
          </a:fillRef>
          <a:effectRef idx="0">
            <a:schemeClr val="dk1"/>
          </a:effectRef>
          <a:fontRef idx="minor">
            <a:schemeClr val="dk1"/>
          </a:fontRef>
        </dgm:style>
      </dgm:prSet>
      <dgm:spPr>
        <a:xfrm rot="10800000">
          <a:off x="845560" y="475337"/>
          <a:ext cx="4823985" cy="394642"/>
        </a:xfrm>
        <a:prstGeom prst="homePlate">
          <a:avLst/>
        </a:prstGeom>
        <a:solidFill>
          <a:srgbClr val="97D1B1"/>
        </a:solidFill>
        <a:ln w="25400" cap="flat" cmpd="sng" algn="ctr">
          <a:solidFill>
            <a:sysClr val="windowText" lastClr="000000"/>
          </a:solidFill>
          <a:prstDash val="solid"/>
        </a:ln>
        <a:effectLst/>
      </dgm:spPr>
      <dgm:t>
        <a:bodyPr/>
        <a:lstStyle/>
        <a:p>
          <a:pPr algn="l">
            <a:buNone/>
          </a:pPr>
          <a:r>
            <a:rPr lang="de-DE" sz="1500" dirty="0">
              <a:solidFill>
                <a:sysClr val="windowText" lastClr="000000"/>
              </a:solidFill>
              <a:latin typeface="Calibri"/>
              <a:ea typeface="+mn-ea"/>
              <a:cs typeface="+mn-cs"/>
            </a:rPr>
            <a:t>   </a:t>
          </a:r>
          <a:r>
            <a:rPr lang="de-DE" sz="1500" b="1" i="1" dirty="0">
              <a:solidFill>
                <a:sysClr val="windowText" lastClr="000000"/>
              </a:solidFill>
              <a:latin typeface="Calibri"/>
              <a:ea typeface="+mn-ea"/>
              <a:cs typeface="+mn-cs"/>
            </a:rPr>
            <a:t>M</a:t>
          </a:r>
          <a:r>
            <a:rPr lang="en-US" sz="1500" b="1" i="1" dirty="0" err="1">
              <a:solidFill>
                <a:sysClr val="windowText" lastClr="000000"/>
              </a:solidFill>
              <a:latin typeface="Calibri"/>
              <a:ea typeface="+mn-ea"/>
              <a:cs typeface="+mn-cs"/>
            </a:rPr>
            <a:t>onitoring</a:t>
          </a:r>
          <a:r>
            <a:rPr lang="en-US" sz="1500" b="1" i="1" dirty="0">
              <a:solidFill>
                <a:sysClr val="windowText" lastClr="000000"/>
              </a:solidFill>
              <a:latin typeface="Calibri"/>
              <a:ea typeface="+mn-ea"/>
              <a:cs typeface="+mn-cs"/>
            </a:rPr>
            <a:t> and evaluation of </a:t>
          </a:r>
          <a:r>
            <a:rPr lang="en-US" sz="1500" b="1" i="1" dirty="0" err="1">
              <a:solidFill>
                <a:sysClr val="windowText" lastClr="000000"/>
              </a:solidFill>
              <a:latin typeface="Calibri"/>
              <a:ea typeface="+mn-ea"/>
              <a:cs typeface="+mn-cs"/>
            </a:rPr>
            <a:t>programmes</a:t>
          </a:r>
          <a:r>
            <a:rPr lang="en-US" sz="1500" b="1" i="1" dirty="0">
              <a:solidFill>
                <a:sysClr val="windowText" lastClr="000000"/>
              </a:solidFill>
              <a:latin typeface="Calibri"/>
              <a:ea typeface="+mn-ea"/>
              <a:cs typeface="+mn-cs"/>
            </a:rPr>
            <a:t> </a:t>
          </a:r>
        </a:p>
      </dgm:t>
    </dgm:pt>
    <dgm:pt modelId="{7F47D05E-CD1D-4FDC-9E9B-DA2246C6A64E}" type="sibTrans" cxnId="{FAB557C3-38B5-4543-80F9-0AE3C09E4800}">
      <dgm:prSet/>
      <dgm:spPr/>
      <dgm:t>
        <a:bodyPr/>
        <a:lstStyle/>
        <a:p>
          <a:endParaRPr lang="de-DE"/>
        </a:p>
      </dgm:t>
    </dgm:pt>
    <dgm:pt modelId="{15F81864-8B56-4A17-8D03-42E29DFD4622}" type="parTrans" cxnId="{FAB557C3-38B5-4543-80F9-0AE3C09E4800}">
      <dgm:prSet/>
      <dgm:spPr/>
      <dgm:t>
        <a:bodyPr/>
        <a:lstStyle/>
        <a:p>
          <a:endParaRPr lang="de-DE"/>
        </a:p>
      </dgm:t>
    </dgm:pt>
    <dgm:pt modelId="{A0A8D1E4-4792-4E1D-8828-0587E3349C6B}" type="pres">
      <dgm:prSet presAssocID="{2CFA1844-FE49-43F0-BEBE-ABBE28A134BF}" presName="linearFlow" presStyleCnt="0">
        <dgm:presLayoutVars>
          <dgm:dir/>
          <dgm:resizeHandles val="exact"/>
        </dgm:presLayoutVars>
      </dgm:prSet>
      <dgm:spPr/>
    </dgm:pt>
    <dgm:pt modelId="{158E4AB0-7A4C-4AD3-B8FA-BBB010AB130E}" type="pres">
      <dgm:prSet presAssocID="{BCE93D98-1203-4E93-A40A-7DE86620AD1D}" presName="composite" presStyleCnt="0"/>
      <dgm:spPr/>
    </dgm:pt>
    <dgm:pt modelId="{F44C4A65-BD86-46EA-A4CE-0ECA7A4EAE93}" type="pres">
      <dgm:prSet presAssocID="{BCE93D98-1203-4E93-A40A-7DE86620AD1D}" presName="imgShp" presStyleLbl="fgImgPlace1" presStyleIdx="0" presStyleCnt="3" custLinFactX="-16670" custLinFactNeighborX="-100000" custLinFactNeighborY="-1458"/>
      <dgm:spPr>
        <a:xfrm>
          <a:off x="412717" y="0"/>
          <a:ext cx="391813" cy="39181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ysClr val="windowText" lastClr="000000"/>
          </a:solidFill>
          <a:prstDash val="solid"/>
        </a:ln>
        <a:effectLst/>
      </dgm:spPr>
      <dgm:extLst>
        <a:ext uri="{E40237B7-FDA0-4F09-8148-C483321AD2D9}">
          <dgm14:cNvPr xmlns:dgm14="http://schemas.microsoft.com/office/drawing/2010/diagram" id="0" name="" descr="Medizin"/>
        </a:ext>
      </dgm:extLst>
    </dgm:pt>
    <dgm:pt modelId="{1DB31C15-0B9A-4572-8ECC-53349CE64434}" type="pres">
      <dgm:prSet presAssocID="{BCE93D98-1203-4E93-A40A-7DE86620AD1D}" presName="txShp" presStyleLbl="node1" presStyleIdx="0" presStyleCnt="3" custScaleX="113774" custScaleY="101069" custLinFactNeighborX="1576" custLinFactNeighborY="-4417">
        <dgm:presLayoutVars>
          <dgm:bulletEnabled val="1"/>
        </dgm:presLayoutVars>
      </dgm:prSet>
      <dgm:spPr/>
    </dgm:pt>
    <dgm:pt modelId="{CA089C59-40B1-4A6C-908A-E4E13BB8BEFF}" type="pres">
      <dgm:prSet presAssocID="{89F9EBAC-D4DB-4D0A-A70C-EC256BCF36FE}" presName="spacing" presStyleCnt="0"/>
      <dgm:spPr/>
    </dgm:pt>
    <dgm:pt modelId="{D5DFE580-FF27-4D1F-8BFC-CBB89757FD07}" type="pres">
      <dgm:prSet presAssocID="{207173BA-CB37-4CEE-B9F2-5871488E9718}" presName="composite" presStyleCnt="0"/>
      <dgm:spPr/>
    </dgm:pt>
    <dgm:pt modelId="{0BC722D8-29ED-400B-B8F9-FB0E993605A0}" type="pres">
      <dgm:prSet presAssocID="{207173BA-CB37-4CEE-B9F2-5871488E9718}" presName="imgShp" presStyleLbl="fgImgPlace1" presStyleIdx="1" presStyleCnt="3" custLinFactX="-17119" custLinFactNeighborX="-100000" custLinFactNeighborY="-769"/>
      <dgm:spPr>
        <a:xfrm>
          <a:off x="410957" y="492659"/>
          <a:ext cx="391813" cy="391813"/>
        </a:xfrm>
        <a:prstGeom prst="flowChartConnector">
          <a:avLst/>
        </a:prstGeom>
        <a:blipFill>
          <a:blip xmlns:r="http://schemas.openxmlformats.org/officeDocument/2006/relationships" r:embed="rId3"/>
          <a:srcRect/>
          <a:stretch>
            <a:fillRect/>
          </a:stretch>
        </a:blipFill>
        <a:ln w="25400" cap="flat" cmpd="sng" algn="ctr">
          <a:solidFill>
            <a:sysClr val="windowText" lastClr="000000"/>
          </a:solidFill>
          <a:prstDash val="solid"/>
        </a:ln>
        <a:effectLst/>
      </dgm:spPr>
    </dgm:pt>
    <dgm:pt modelId="{D3E7ED01-43D6-488F-8E9B-98C85EE2A73D}" type="pres">
      <dgm:prSet presAssocID="{207173BA-CB37-4CEE-B9F2-5871488E9718}" presName="txShp" presStyleLbl="node1" presStyleIdx="1" presStyleCnt="3" custScaleX="114010" custScaleY="100722" custLinFactNeighborX="1801" custLinFactNeighborY="-4829">
        <dgm:presLayoutVars>
          <dgm:bulletEnabled val="1"/>
        </dgm:presLayoutVars>
      </dgm:prSet>
      <dgm:spPr/>
    </dgm:pt>
    <dgm:pt modelId="{E85CA0E8-F25C-41B1-9FA8-E46C00173001}" type="pres">
      <dgm:prSet presAssocID="{7F47D05E-CD1D-4FDC-9E9B-DA2246C6A64E}" presName="spacing" presStyleCnt="0"/>
      <dgm:spPr/>
    </dgm:pt>
    <dgm:pt modelId="{FAF451E6-FF36-451E-8004-373D2413D48E}" type="pres">
      <dgm:prSet presAssocID="{C2070A0B-B0AB-4037-91B0-1929718720C5}" presName="composite" presStyleCnt="0"/>
      <dgm:spPr/>
    </dgm:pt>
    <dgm:pt modelId="{9193B1A8-5D95-47A2-BE80-D9C3125C71B3}" type="pres">
      <dgm:prSet presAssocID="{C2070A0B-B0AB-4037-91B0-1929718720C5}" presName="imgShp" presStyleLbl="fgImgPlace1" presStyleIdx="2" presStyleCnt="3" custLinFactX="-17933" custLinFactNeighborX="-100000" custLinFactNeighborY="-3532"/>
      <dgm:spPr>
        <a:xfrm>
          <a:off x="407768" y="974092"/>
          <a:ext cx="391813" cy="391813"/>
        </a:xfrm>
        <a:prstGeom prst="ellipse">
          <a:avLst/>
        </a:prstGeom>
        <a:blipFill rotWithShape="1">
          <a:blip xmlns:r="http://schemas.openxmlformats.org/officeDocument/2006/relationships" r:embed="rId4"/>
          <a:srcRect/>
          <a:stretch>
            <a:fillRect/>
          </a:stretch>
        </a:blipFill>
        <a:ln w="25400" cap="flat" cmpd="sng" algn="ctr">
          <a:solidFill>
            <a:sysClr val="windowText" lastClr="000000"/>
          </a:solidFill>
          <a:prstDash val="solid"/>
        </a:ln>
        <a:effectLst/>
      </dgm:spPr>
    </dgm:pt>
    <dgm:pt modelId="{B8FAA6AF-951D-4BCD-B228-1112BB466E7E}" type="pres">
      <dgm:prSet presAssocID="{C2070A0B-B0AB-4037-91B0-1929718720C5}" presName="txShp" presStyleLbl="node1" presStyleIdx="2" presStyleCnt="3" custScaleX="114010" custScaleY="100550" custLinFactNeighborX="1576" custLinFactNeighborY="78">
        <dgm:presLayoutVars>
          <dgm:bulletEnabled val="1"/>
        </dgm:presLayoutVars>
      </dgm:prSet>
      <dgm:spPr/>
    </dgm:pt>
  </dgm:ptLst>
  <dgm:cxnLst>
    <dgm:cxn modelId="{C4C76031-089B-49F0-A24B-FB360607714B}" srcId="{2CFA1844-FE49-43F0-BEBE-ABBE28A134BF}" destId="{C2070A0B-B0AB-4037-91B0-1929718720C5}" srcOrd="2" destOrd="0" parTransId="{DA47B369-BA18-480D-9C72-1E67C55AF0E9}" sibTransId="{F853F899-B175-4AE0-A265-E30D1336E130}"/>
    <dgm:cxn modelId="{97B59941-2923-48F2-A28F-BADCE8B0B093}" type="presOf" srcId="{207173BA-CB37-4CEE-B9F2-5871488E9718}" destId="{D3E7ED01-43D6-488F-8E9B-98C85EE2A73D}" srcOrd="0" destOrd="0" presId="urn:microsoft.com/office/officeart/2005/8/layout/vList3"/>
    <dgm:cxn modelId="{28CDAA5A-CB23-45C3-A11F-8CB55DED4236}" type="presOf" srcId="{BCE93D98-1203-4E93-A40A-7DE86620AD1D}" destId="{1DB31C15-0B9A-4572-8ECC-53349CE64434}" srcOrd="0" destOrd="0" presId="urn:microsoft.com/office/officeart/2005/8/layout/vList3"/>
    <dgm:cxn modelId="{A8F74098-D51B-40E1-BD8D-49A056F048CB}" srcId="{2CFA1844-FE49-43F0-BEBE-ABBE28A134BF}" destId="{BCE93D98-1203-4E93-A40A-7DE86620AD1D}" srcOrd="0" destOrd="0" parTransId="{EFFC2E19-2A24-495D-8F3F-DDE09C8AD806}" sibTransId="{89F9EBAC-D4DB-4D0A-A70C-EC256BCF36FE}"/>
    <dgm:cxn modelId="{4EC02CBB-88C9-4456-99ED-AA441DB9266B}" type="presOf" srcId="{C2070A0B-B0AB-4037-91B0-1929718720C5}" destId="{B8FAA6AF-951D-4BCD-B228-1112BB466E7E}" srcOrd="0" destOrd="0" presId="urn:microsoft.com/office/officeart/2005/8/layout/vList3"/>
    <dgm:cxn modelId="{FAB557C3-38B5-4543-80F9-0AE3C09E4800}" srcId="{2CFA1844-FE49-43F0-BEBE-ABBE28A134BF}" destId="{207173BA-CB37-4CEE-B9F2-5871488E9718}" srcOrd="1" destOrd="0" parTransId="{15F81864-8B56-4A17-8D03-42E29DFD4622}" sibTransId="{7F47D05E-CD1D-4FDC-9E9B-DA2246C6A64E}"/>
    <dgm:cxn modelId="{D7F5ABE0-EC67-43E2-9B60-0F1166A3FAFA}" type="presOf" srcId="{2CFA1844-FE49-43F0-BEBE-ABBE28A134BF}" destId="{A0A8D1E4-4792-4E1D-8828-0587E3349C6B}" srcOrd="0" destOrd="0" presId="urn:microsoft.com/office/officeart/2005/8/layout/vList3"/>
    <dgm:cxn modelId="{5E818AC0-10B7-4B59-A45B-9BC6B2EDF353}" type="presParOf" srcId="{A0A8D1E4-4792-4E1D-8828-0587E3349C6B}" destId="{158E4AB0-7A4C-4AD3-B8FA-BBB010AB130E}" srcOrd="0" destOrd="0" presId="urn:microsoft.com/office/officeart/2005/8/layout/vList3"/>
    <dgm:cxn modelId="{CD14E305-AC4F-4F5C-ABE5-5253A4EDCB50}" type="presParOf" srcId="{158E4AB0-7A4C-4AD3-B8FA-BBB010AB130E}" destId="{F44C4A65-BD86-46EA-A4CE-0ECA7A4EAE93}" srcOrd="0" destOrd="0" presId="urn:microsoft.com/office/officeart/2005/8/layout/vList3"/>
    <dgm:cxn modelId="{D0D36EF2-B294-4332-A60C-F03AC5BFA9AA}" type="presParOf" srcId="{158E4AB0-7A4C-4AD3-B8FA-BBB010AB130E}" destId="{1DB31C15-0B9A-4572-8ECC-53349CE64434}" srcOrd="1" destOrd="0" presId="urn:microsoft.com/office/officeart/2005/8/layout/vList3"/>
    <dgm:cxn modelId="{52BADD24-AA2B-4D92-A61B-2A4A4C0608D5}" type="presParOf" srcId="{A0A8D1E4-4792-4E1D-8828-0587E3349C6B}" destId="{CA089C59-40B1-4A6C-908A-E4E13BB8BEFF}" srcOrd="1" destOrd="0" presId="urn:microsoft.com/office/officeart/2005/8/layout/vList3"/>
    <dgm:cxn modelId="{234D47D8-4CA2-4B1D-B1B3-E99D7CFC97C3}" type="presParOf" srcId="{A0A8D1E4-4792-4E1D-8828-0587E3349C6B}" destId="{D5DFE580-FF27-4D1F-8BFC-CBB89757FD07}" srcOrd="2" destOrd="0" presId="urn:microsoft.com/office/officeart/2005/8/layout/vList3"/>
    <dgm:cxn modelId="{01CABE4B-E3A6-480E-A447-FF7B59890485}" type="presParOf" srcId="{D5DFE580-FF27-4D1F-8BFC-CBB89757FD07}" destId="{0BC722D8-29ED-400B-B8F9-FB0E993605A0}" srcOrd="0" destOrd="0" presId="urn:microsoft.com/office/officeart/2005/8/layout/vList3"/>
    <dgm:cxn modelId="{A8676C93-9412-4DE4-9584-A97B2DB84DDB}" type="presParOf" srcId="{D5DFE580-FF27-4D1F-8BFC-CBB89757FD07}" destId="{D3E7ED01-43D6-488F-8E9B-98C85EE2A73D}" srcOrd="1" destOrd="0" presId="urn:microsoft.com/office/officeart/2005/8/layout/vList3"/>
    <dgm:cxn modelId="{265535B2-6B54-4C9D-B3EE-9DF535A214B5}" type="presParOf" srcId="{A0A8D1E4-4792-4E1D-8828-0587E3349C6B}" destId="{E85CA0E8-F25C-41B1-9FA8-E46C00173001}" srcOrd="3" destOrd="0" presId="urn:microsoft.com/office/officeart/2005/8/layout/vList3"/>
    <dgm:cxn modelId="{4895D550-D48E-4830-BFF0-190104A0F68D}" type="presParOf" srcId="{A0A8D1E4-4792-4E1D-8828-0587E3349C6B}" destId="{FAF451E6-FF36-451E-8004-373D2413D48E}" srcOrd="4" destOrd="0" presId="urn:microsoft.com/office/officeart/2005/8/layout/vList3"/>
    <dgm:cxn modelId="{2B7D5151-BF50-4476-9DBC-473BDCD412CD}" type="presParOf" srcId="{FAF451E6-FF36-451E-8004-373D2413D48E}" destId="{9193B1A8-5D95-47A2-BE80-D9C3125C71B3}" srcOrd="0" destOrd="0" presId="urn:microsoft.com/office/officeart/2005/8/layout/vList3"/>
    <dgm:cxn modelId="{7BB52D92-04BF-45EF-B841-4A0DD39FFCB8}" type="presParOf" srcId="{FAF451E6-FF36-451E-8004-373D2413D48E}" destId="{B8FAA6AF-951D-4BCD-B228-1112BB466E7E}" srcOrd="1" destOrd="0" presId="urn:microsoft.com/office/officeart/2005/8/layout/vLis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FA1844-FE49-43F0-BEBE-ABBE28A134B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740A781F-B046-465C-ACC9-055FC0278AFC}">
      <dgm:prSet phldrT="[Text]" custT="1">
        <dgm:style>
          <a:lnRef idx="2">
            <a:schemeClr val="dk1"/>
          </a:lnRef>
          <a:fillRef idx="1">
            <a:schemeClr val="lt1"/>
          </a:fillRef>
          <a:effectRef idx="0">
            <a:schemeClr val="dk1"/>
          </a:effectRef>
          <a:fontRef idx="minor">
            <a:schemeClr val="dk1"/>
          </a:fontRef>
        </dgm:style>
      </dgm:prSet>
      <dgm:spPr>
        <a:xfrm rot="10800000">
          <a:off x="755079" y="983171"/>
          <a:ext cx="4823989" cy="360001"/>
        </a:xfrm>
        <a:prstGeom prst="homePlate">
          <a:avLst/>
        </a:prstGeom>
        <a:solidFill>
          <a:schemeClr val="accent5">
            <a:lumMod val="60000"/>
            <a:lumOff val="40000"/>
          </a:schemeClr>
        </a:solidFill>
        <a:ln w="25400" cap="flat" cmpd="sng" algn="ctr">
          <a:solidFill>
            <a:sysClr val="windowText" lastClr="000000"/>
          </a:solidFill>
          <a:prstDash val="solid"/>
        </a:ln>
        <a:effectLst/>
      </dgm:spPr>
      <dgm:t>
        <a:bodyPr/>
        <a:lstStyle/>
        <a:p>
          <a:pPr algn="l">
            <a:buNone/>
          </a:pPr>
          <a:r>
            <a:rPr lang="en-US" sz="1500" b="1" dirty="0">
              <a:solidFill>
                <a:sysClr val="windowText" lastClr="000000"/>
              </a:solidFill>
              <a:latin typeface="Calibri"/>
              <a:ea typeface="+mn-ea"/>
              <a:cs typeface="+mn-cs"/>
            </a:rPr>
            <a:t>   </a:t>
          </a:r>
          <a:r>
            <a:rPr lang="en-US" sz="1500" b="1" i="1" dirty="0">
              <a:solidFill>
                <a:sysClr val="windowText" lastClr="000000"/>
              </a:solidFill>
              <a:latin typeface="Calibri"/>
              <a:ea typeface="+mn-ea"/>
              <a:cs typeface="+mn-cs"/>
            </a:rPr>
            <a:t>Advocacy and fundraising</a:t>
          </a:r>
          <a:endParaRPr lang="de-DE" sz="1500" i="1" dirty="0">
            <a:solidFill>
              <a:sysClr val="windowText" lastClr="000000"/>
            </a:solidFill>
            <a:latin typeface="Calibri"/>
            <a:ea typeface="+mn-ea"/>
            <a:cs typeface="+mn-cs"/>
          </a:endParaRPr>
        </a:p>
      </dgm:t>
    </dgm:pt>
    <dgm:pt modelId="{BF236919-9A74-4C1F-9CFD-DAAFC333EE7B}" type="sibTrans" cxnId="{F1799233-0D9C-41BF-B976-864213E88CA8}">
      <dgm:prSet/>
      <dgm:spPr/>
      <dgm:t>
        <a:bodyPr/>
        <a:lstStyle/>
        <a:p>
          <a:endParaRPr lang="de-DE"/>
        </a:p>
      </dgm:t>
    </dgm:pt>
    <dgm:pt modelId="{D1B90083-4E9E-44AB-A7FC-4980EF255428}" type="parTrans" cxnId="{F1799233-0D9C-41BF-B976-864213E88CA8}">
      <dgm:prSet/>
      <dgm:spPr/>
      <dgm:t>
        <a:bodyPr/>
        <a:lstStyle/>
        <a:p>
          <a:endParaRPr lang="de-DE"/>
        </a:p>
      </dgm:t>
    </dgm:pt>
    <dgm:pt modelId="{A1D502DB-04A7-407C-AD3F-9BB3F68E5E88}">
      <dgm:prSet phldrT="[Text]" custT="1">
        <dgm:style>
          <a:lnRef idx="2">
            <a:schemeClr val="dk1"/>
          </a:lnRef>
          <a:fillRef idx="1">
            <a:schemeClr val="lt1"/>
          </a:fillRef>
          <a:effectRef idx="0">
            <a:schemeClr val="dk1"/>
          </a:effectRef>
          <a:fontRef idx="minor">
            <a:schemeClr val="dk1"/>
          </a:fontRef>
        </dgm:style>
      </dgm:prSet>
      <dgm:spPr>
        <a:xfrm rot="10800000">
          <a:off x="758885" y="539140"/>
          <a:ext cx="4823989" cy="360001"/>
        </a:xfrm>
        <a:prstGeom prst="homePlate">
          <a:avLst/>
        </a:prstGeom>
        <a:solidFill>
          <a:schemeClr val="accent5">
            <a:lumMod val="40000"/>
            <a:lumOff val="60000"/>
          </a:schemeClr>
        </a:solidFill>
        <a:ln w="25400" cap="flat" cmpd="sng" algn="ctr">
          <a:solidFill>
            <a:sysClr val="windowText" lastClr="000000"/>
          </a:solidFill>
          <a:prstDash val="solid"/>
        </a:ln>
        <a:effectLst/>
      </dgm:spPr>
      <dgm:t>
        <a:bodyPr/>
        <a:lstStyle/>
        <a:p>
          <a:pPr algn="l">
            <a:buNone/>
          </a:pPr>
          <a:r>
            <a:rPr lang="en-US" sz="1500" b="1" dirty="0">
              <a:solidFill>
                <a:sysClr val="windowText" lastClr="000000"/>
              </a:solidFill>
              <a:latin typeface="Calibri"/>
              <a:ea typeface="+mn-ea"/>
              <a:cs typeface="+mn-cs"/>
            </a:rPr>
            <a:t>   </a:t>
          </a:r>
          <a:r>
            <a:rPr lang="en-US" sz="1500" b="1" i="1" dirty="0">
              <a:solidFill>
                <a:sysClr val="windowText" lastClr="000000"/>
              </a:solidFill>
              <a:latin typeface="Calibri"/>
              <a:ea typeface="+mn-ea"/>
              <a:cs typeface="+mn-cs"/>
            </a:rPr>
            <a:t>Information and education for nutrition personnel</a:t>
          </a:r>
          <a:endParaRPr lang="de-DE" sz="1500" i="1" dirty="0">
            <a:solidFill>
              <a:sysClr val="windowText" lastClr="000000"/>
            </a:solidFill>
            <a:latin typeface="Calibri"/>
            <a:ea typeface="+mn-ea"/>
            <a:cs typeface="+mn-cs"/>
          </a:endParaRPr>
        </a:p>
      </dgm:t>
    </dgm:pt>
    <dgm:pt modelId="{125915FE-6808-4BB2-9B2B-EABE56EE7614}" type="sibTrans" cxnId="{1149EC24-6F55-4DA3-A893-C5815E579111}">
      <dgm:prSet/>
      <dgm:spPr/>
      <dgm:t>
        <a:bodyPr/>
        <a:lstStyle/>
        <a:p>
          <a:endParaRPr lang="de-DE"/>
        </a:p>
      </dgm:t>
    </dgm:pt>
    <dgm:pt modelId="{A6211DD3-1CBC-4B48-A979-F54EE284F35A}" type="parTrans" cxnId="{1149EC24-6F55-4DA3-A893-C5815E579111}">
      <dgm:prSet/>
      <dgm:spPr/>
      <dgm:t>
        <a:bodyPr/>
        <a:lstStyle/>
        <a:p>
          <a:endParaRPr lang="de-DE"/>
        </a:p>
      </dgm:t>
    </dgm:pt>
    <dgm:pt modelId="{C0D1D0FE-E187-4C58-9D7D-7A034E5B5F02}">
      <dgm:prSet phldrT="[Text]" custT="1">
        <dgm:style>
          <a:lnRef idx="2">
            <a:schemeClr val="dk1"/>
          </a:lnRef>
          <a:fillRef idx="1">
            <a:schemeClr val="lt1"/>
          </a:fillRef>
          <a:effectRef idx="0">
            <a:schemeClr val="dk1"/>
          </a:effectRef>
          <a:fontRef idx="minor">
            <a:schemeClr val="dk1"/>
          </a:fontRef>
        </dgm:style>
      </dgm:prSet>
      <dgm:spPr>
        <a:xfrm rot="10800000">
          <a:off x="745525" y="0"/>
          <a:ext cx="4823989" cy="396000"/>
        </a:xfrm>
        <a:prstGeom prst="homePlate">
          <a:avLst/>
        </a:prstGeom>
        <a:solidFill>
          <a:schemeClr val="accent5">
            <a:lumMod val="20000"/>
            <a:lumOff val="80000"/>
          </a:schemeClr>
        </a:solidFill>
        <a:ln w="25400" cap="flat" cmpd="sng" algn="ctr">
          <a:solidFill>
            <a:sysClr val="windowText" lastClr="000000"/>
          </a:solidFill>
          <a:prstDash val="solid"/>
        </a:ln>
        <a:effectLst/>
      </dgm:spPr>
      <dgm:t>
        <a:bodyPr/>
        <a:lstStyle/>
        <a:p>
          <a:pPr algn="l">
            <a:buNone/>
          </a:pPr>
          <a:r>
            <a:rPr lang="de-DE" sz="1500" b="1" dirty="0">
              <a:solidFill>
                <a:sysClr val="windowText" lastClr="000000"/>
              </a:solidFill>
              <a:latin typeface="Calibri"/>
              <a:ea typeface="+mn-ea"/>
              <a:cs typeface="+mn-cs"/>
            </a:rPr>
            <a:t>   </a:t>
          </a:r>
          <a:r>
            <a:rPr lang="de-DE" sz="1500" b="1" i="1" dirty="0">
              <a:solidFill>
                <a:sysClr val="windowText" lastClr="000000"/>
              </a:solidFill>
              <a:latin typeface="Calibri"/>
              <a:ea typeface="+mn-ea"/>
              <a:cs typeface="+mn-cs"/>
            </a:rPr>
            <a:t>Information </a:t>
          </a:r>
          <a:r>
            <a:rPr lang="de-DE" sz="1500" b="1" i="1" dirty="0" err="1">
              <a:solidFill>
                <a:sysClr val="windowText" lastClr="000000"/>
              </a:solidFill>
              <a:latin typeface="Calibri"/>
              <a:ea typeface="+mn-ea"/>
              <a:cs typeface="+mn-cs"/>
            </a:rPr>
            <a:t>and</a:t>
          </a:r>
          <a:r>
            <a:rPr lang="de-DE" sz="1500" b="1" i="1" dirty="0">
              <a:solidFill>
                <a:sysClr val="windowText" lastClr="000000"/>
              </a:solidFill>
              <a:latin typeface="Calibri"/>
              <a:ea typeface="+mn-ea"/>
              <a:cs typeface="+mn-cs"/>
            </a:rPr>
            <a:t> </a:t>
          </a:r>
          <a:r>
            <a:rPr lang="en-US" sz="1500" b="1" i="1" dirty="0">
              <a:solidFill>
                <a:sysClr val="windowText" lastClr="000000"/>
              </a:solidFill>
              <a:latin typeface="Calibri"/>
              <a:ea typeface="+mn-ea"/>
              <a:cs typeface="+mn-cs"/>
            </a:rPr>
            <a:t>education for the public </a:t>
          </a:r>
          <a:r>
            <a:rPr lang="en-US" sz="1500" b="1" dirty="0">
              <a:solidFill>
                <a:sysClr val="windowText" lastClr="000000"/>
              </a:solidFill>
              <a:latin typeface="Calibri"/>
              <a:ea typeface="+mn-ea"/>
              <a:cs typeface="+mn-cs"/>
            </a:rPr>
            <a:t>	</a:t>
          </a:r>
          <a:endParaRPr lang="de-DE" sz="1500" b="0" dirty="0">
            <a:solidFill>
              <a:sysClr val="windowText" lastClr="000000"/>
            </a:solidFill>
            <a:latin typeface="Calibri"/>
            <a:ea typeface="+mn-ea"/>
            <a:cs typeface="+mn-cs"/>
          </a:endParaRPr>
        </a:p>
      </dgm:t>
    </dgm:pt>
    <dgm:pt modelId="{100CEE32-EB46-4DC9-8196-46384C398BCA}" type="sibTrans" cxnId="{FA1891F8-B15E-4950-AEC7-96088FFC6A93}">
      <dgm:prSet/>
      <dgm:spPr/>
      <dgm:t>
        <a:bodyPr/>
        <a:lstStyle/>
        <a:p>
          <a:endParaRPr lang="de-DE"/>
        </a:p>
      </dgm:t>
    </dgm:pt>
    <dgm:pt modelId="{61724CE2-D208-464C-A053-53A99BD4AB5A}" type="parTrans" cxnId="{FA1891F8-B15E-4950-AEC7-96088FFC6A93}">
      <dgm:prSet/>
      <dgm:spPr/>
      <dgm:t>
        <a:bodyPr/>
        <a:lstStyle/>
        <a:p>
          <a:endParaRPr lang="de-DE"/>
        </a:p>
      </dgm:t>
    </dgm:pt>
    <dgm:pt modelId="{A0A8D1E4-4792-4E1D-8828-0587E3349C6B}" type="pres">
      <dgm:prSet presAssocID="{2CFA1844-FE49-43F0-BEBE-ABBE28A134BF}" presName="linearFlow" presStyleCnt="0">
        <dgm:presLayoutVars>
          <dgm:dir/>
          <dgm:resizeHandles val="exact"/>
        </dgm:presLayoutVars>
      </dgm:prSet>
      <dgm:spPr/>
    </dgm:pt>
    <dgm:pt modelId="{86FE2BCB-B3FF-4B01-B099-29984B688501}" type="pres">
      <dgm:prSet presAssocID="{C0D1D0FE-E187-4C58-9D7D-7A034E5B5F02}" presName="composite" presStyleCnt="0"/>
      <dgm:spPr/>
    </dgm:pt>
    <dgm:pt modelId="{4E70E77B-160D-4F03-97A9-7C37B8495F93}" type="pres">
      <dgm:prSet presAssocID="{C0D1D0FE-E187-4C58-9D7D-7A034E5B5F02}" presName="imgShp" presStyleLbl="fgImgPlace1" presStyleIdx="0" presStyleCnt="3" custLinFactX="-18290" custLinFactNeighborX="-100000" custLinFactNeighborY="-405"/>
      <dgm:spPr>
        <a:xfrm>
          <a:off x="368740" y="0"/>
          <a:ext cx="399952" cy="39995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ysClr val="windowText" lastClr="000000"/>
          </a:solidFill>
          <a:prstDash val="solid"/>
        </a:ln>
        <a:effectLst/>
      </dgm:spPr>
    </dgm:pt>
    <dgm:pt modelId="{06F73D92-4C3F-4F19-A471-6DBCC488F6EF}" type="pres">
      <dgm:prSet presAssocID="{C0D1D0FE-E187-4C58-9D7D-7A034E5B5F02}" presName="txShp" presStyleLbl="node1" presStyleIdx="0" presStyleCnt="3" custScaleX="118315" custScaleY="99012" custLinFactNeighborX="2302" custLinFactNeighborY="-537">
        <dgm:presLayoutVars>
          <dgm:bulletEnabled val="1"/>
        </dgm:presLayoutVars>
      </dgm:prSet>
      <dgm:spPr/>
    </dgm:pt>
    <dgm:pt modelId="{4A5AA6CD-0223-4F4B-AD96-80A7C1A4D5F0}" type="pres">
      <dgm:prSet presAssocID="{100CEE32-EB46-4DC9-8196-46384C398BCA}" presName="spacing" presStyleCnt="0"/>
      <dgm:spPr/>
    </dgm:pt>
    <dgm:pt modelId="{71942DFD-9D53-4A1F-A3E5-A5EEA0FD6E4E}" type="pres">
      <dgm:prSet presAssocID="{A1D502DB-04A7-407C-AD3F-9BB3F68E5E88}" presName="composite" presStyleCnt="0"/>
      <dgm:spPr/>
    </dgm:pt>
    <dgm:pt modelId="{65B6EE68-615A-4FBC-A536-6D86B66C1061}" type="pres">
      <dgm:prSet presAssocID="{A1D502DB-04A7-407C-AD3F-9BB3F68E5E88}" presName="imgShp" presStyleLbl="fgImgPlace1" presStyleIdx="1" presStyleCnt="3" custLinFactX="-20763" custLinFactNeighborX="-100000" custLinFactNeighborY="236"/>
      <dgm:spPr>
        <a:xfrm>
          <a:off x="358850" y="501055"/>
          <a:ext cx="399952" cy="39995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ysClr val="windowText" lastClr="000000"/>
          </a:solidFill>
          <a:prstDash val="solid"/>
        </a:ln>
        <a:effectLst/>
      </dgm:spPr>
      <dgm:extLst>
        <a:ext uri="{E40237B7-FDA0-4F09-8148-C483321AD2D9}">
          <dgm14:cNvPr xmlns:dgm14="http://schemas.microsoft.com/office/drawing/2010/diagram" id="0" name="" descr="Geöffnetes Buch"/>
        </a:ext>
      </dgm:extLst>
    </dgm:pt>
    <dgm:pt modelId="{5D5EC6F9-9715-46DE-B1D1-37B15DEBF868}" type="pres">
      <dgm:prSet presAssocID="{A1D502DB-04A7-407C-AD3F-9BB3F68E5E88}" presName="txShp" presStyleLbl="node1" presStyleIdx="1" presStyleCnt="3" custScaleX="117386" custScaleY="90011" custLinFactNeighborX="2564" custLinFactNeighborY="-3422">
        <dgm:presLayoutVars>
          <dgm:bulletEnabled val="1"/>
        </dgm:presLayoutVars>
      </dgm:prSet>
      <dgm:spPr/>
    </dgm:pt>
    <dgm:pt modelId="{FEE72049-6E3C-455E-9E41-51597D1C7B6B}" type="pres">
      <dgm:prSet presAssocID="{125915FE-6808-4BB2-9B2B-EABE56EE7614}" presName="spacing" presStyleCnt="0"/>
      <dgm:spPr/>
    </dgm:pt>
    <dgm:pt modelId="{807789F9-96D8-49D9-9F50-D4135B869435}" type="pres">
      <dgm:prSet presAssocID="{740A781F-B046-465C-ACC9-055FC0278AFC}" presName="composite" presStyleCnt="0"/>
      <dgm:spPr/>
    </dgm:pt>
    <dgm:pt modelId="{74365DCB-AC94-491A-8DA2-952A8ABEFCA3}" type="pres">
      <dgm:prSet presAssocID="{740A781F-B046-465C-ACC9-055FC0278AFC}" presName="imgShp" presStyleLbl="fgImgPlace1" presStyleIdx="2" presStyleCnt="3" custLinFactX="-19422" custLinFactNeighborX="-100000" custLinFactNeighborY="406"/>
      <dgm:spPr>
        <a:xfrm>
          <a:off x="364213" y="1000222"/>
          <a:ext cx="399952" cy="39995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ysClr val="windowText" lastClr="000000"/>
          </a:solidFill>
          <a:prstDash val="solid"/>
        </a:ln>
        <a:effectLst/>
      </dgm:spPr>
      <dgm:extLst>
        <a:ext uri="{E40237B7-FDA0-4F09-8148-C483321AD2D9}">
          <dgm14:cNvPr xmlns:dgm14="http://schemas.microsoft.com/office/drawing/2010/diagram" id="0" name="" descr="Sparschwein"/>
        </a:ext>
      </dgm:extLst>
    </dgm:pt>
    <dgm:pt modelId="{B3AD2608-7582-46B3-BE57-129E36C3DE7A}" type="pres">
      <dgm:prSet presAssocID="{740A781F-B046-465C-ACC9-055FC0278AFC}" presName="txShp" presStyleLbl="node1" presStyleIdx="2" presStyleCnt="3" custScaleX="116629" custScaleY="90011" custLinFactNeighborX="3114" custLinFactNeighborY="-9215">
        <dgm:presLayoutVars>
          <dgm:bulletEnabled val="1"/>
        </dgm:presLayoutVars>
      </dgm:prSet>
      <dgm:spPr/>
    </dgm:pt>
  </dgm:ptLst>
  <dgm:cxnLst>
    <dgm:cxn modelId="{3E4B120F-1900-4677-8073-15E2392CC3C4}" type="presOf" srcId="{740A781F-B046-465C-ACC9-055FC0278AFC}" destId="{B3AD2608-7582-46B3-BE57-129E36C3DE7A}" srcOrd="0" destOrd="0" presId="urn:microsoft.com/office/officeart/2005/8/layout/vList3"/>
    <dgm:cxn modelId="{1149EC24-6F55-4DA3-A893-C5815E579111}" srcId="{2CFA1844-FE49-43F0-BEBE-ABBE28A134BF}" destId="{A1D502DB-04A7-407C-AD3F-9BB3F68E5E88}" srcOrd="1" destOrd="0" parTransId="{A6211DD3-1CBC-4B48-A979-F54EE284F35A}" sibTransId="{125915FE-6808-4BB2-9B2B-EABE56EE7614}"/>
    <dgm:cxn modelId="{F1799233-0D9C-41BF-B976-864213E88CA8}" srcId="{2CFA1844-FE49-43F0-BEBE-ABBE28A134BF}" destId="{740A781F-B046-465C-ACC9-055FC0278AFC}" srcOrd="2" destOrd="0" parTransId="{D1B90083-4E9E-44AB-A7FC-4980EF255428}" sibTransId="{BF236919-9A74-4C1F-9CFD-DAAFC333EE7B}"/>
    <dgm:cxn modelId="{DFDBAD78-D259-4709-AC28-38E6720D044D}" type="presOf" srcId="{A1D502DB-04A7-407C-AD3F-9BB3F68E5E88}" destId="{5D5EC6F9-9715-46DE-B1D1-37B15DEBF868}" srcOrd="0" destOrd="0" presId="urn:microsoft.com/office/officeart/2005/8/layout/vList3"/>
    <dgm:cxn modelId="{E564E3BA-1C1B-4EF8-8C6D-40BF570A019C}" type="presOf" srcId="{C0D1D0FE-E187-4C58-9D7D-7A034E5B5F02}" destId="{06F73D92-4C3F-4F19-A471-6DBCC488F6EF}" srcOrd="0" destOrd="0" presId="urn:microsoft.com/office/officeart/2005/8/layout/vList3"/>
    <dgm:cxn modelId="{D7F5ABE0-EC67-43E2-9B60-0F1166A3FAFA}" type="presOf" srcId="{2CFA1844-FE49-43F0-BEBE-ABBE28A134BF}" destId="{A0A8D1E4-4792-4E1D-8828-0587E3349C6B}" srcOrd="0" destOrd="0" presId="urn:microsoft.com/office/officeart/2005/8/layout/vList3"/>
    <dgm:cxn modelId="{FA1891F8-B15E-4950-AEC7-96088FFC6A93}" srcId="{2CFA1844-FE49-43F0-BEBE-ABBE28A134BF}" destId="{C0D1D0FE-E187-4C58-9D7D-7A034E5B5F02}" srcOrd="0" destOrd="0" parTransId="{61724CE2-D208-464C-A053-53A99BD4AB5A}" sibTransId="{100CEE32-EB46-4DC9-8196-46384C398BCA}"/>
    <dgm:cxn modelId="{A65A23B8-8A0D-4EE1-91EC-7316A15A3D1E}" type="presParOf" srcId="{A0A8D1E4-4792-4E1D-8828-0587E3349C6B}" destId="{86FE2BCB-B3FF-4B01-B099-29984B688501}" srcOrd="0" destOrd="0" presId="urn:microsoft.com/office/officeart/2005/8/layout/vList3"/>
    <dgm:cxn modelId="{260071AE-96D5-4EAE-83FE-E34B08456210}" type="presParOf" srcId="{86FE2BCB-B3FF-4B01-B099-29984B688501}" destId="{4E70E77B-160D-4F03-97A9-7C37B8495F93}" srcOrd="0" destOrd="0" presId="urn:microsoft.com/office/officeart/2005/8/layout/vList3"/>
    <dgm:cxn modelId="{55286CFE-BDBA-4C96-96F1-8EF964AD2A0C}" type="presParOf" srcId="{86FE2BCB-B3FF-4B01-B099-29984B688501}" destId="{06F73D92-4C3F-4F19-A471-6DBCC488F6EF}" srcOrd="1" destOrd="0" presId="urn:microsoft.com/office/officeart/2005/8/layout/vList3"/>
    <dgm:cxn modelId="{27E4A452-F0E9-4804-B683-4952FC1CD21C}" type="presParOf" srcId="{A0A8D1E4-4792-4E1D-8828-0587E3349C6B}" destId="{4A5AA6CD-0223-4F4B-AD96-80A7C1A4D5F0}" srcOrd="1" destOrd="0" presId="urn:microsoft.com/office/officeart/2005/8/layout/vList3"/>
    <dgm:cxn modelId="{62672249-C958-4596-9E9D-EB0F44CB4C7B}" type="presParOf" srcId="{A0A8D1E4-4792-4E1D-8828-0587E3349C6B}" destId="{71942DFD-9D53-4A1F-A3E5-A5EEA0FD6E4E}" srcOrd="2" destOrd="0" presId="urn:microsoft.com/office/officeart/2005/8/layout/vList3"/>
    <dgm:cxn modelId="{2268923D-4456-4E26-B474-995A2266AABB}" type="presParOf" srcId="{71942DFD-9D53-4A1F-A3E5-A5EEA0FD6E4E}" destId="{65B6EE68-615A-4FBC-A536-6D86B66C1061}" srcOrd="0" destOrd="0" presId="urn:microsoft.com/office/officeart/2005/8/layout/vList3"/>
    <dgm:cxn modelId="{DB84474C-4F70-4EE4-8DE3-C1D7DC98E187}" type="presParOf" srcId="{71942DFD-9D53-4A1F-A3E5-A5EEA0FD6E4E}" destId="{5D5EC6F9-9715-46DE-B1D1-37B15DEBF868}" srcOrd="1" destOrd="0" presId="urn:microsoft.com/office/officeart/2005/8/layout/vList3"/>
    <dgm:cxn modelId="{1A0EFF62-FDD9-4BEB-ABD4-4F893830328E}" type="presParOf" srcId="{A0A8D1E4-4792-4E1D-8828-0587E3349C6B}" destId="{FEE72049-6E3C-455E-9E41-51597D1C7B6B}" srcOrd="3" destOrd="0" presId="urn:microsoft.com/office/officeart/2005/8/layout/vList3"/>
    <dgm:cxn modelId="{CA658BD2-7B4C-4B4A-84B3-0FFD39093673}" type="presParOf" srcId="{A0A8D1E4-4792-4E1D-8828-0587E3349C6B}" destId="{807789F9-96D8-49D9-9F50-D4135B869435}" srcOrd="4" destOrd="0" presId="urn:microsoft.com/office/officeart/2005/8/layout/vList3"/>
    <dgm:cxn modelId="{9F2C6A34-1391-4C97-8AD4-502B319C722A}" type="presParOf" srcId="{807789F9-96D8-49D9-9F50-D4135B869435}" destId="{74365DCB-AC94-491A-8DA2-952A8ABEFCA3}" srcOrd="0" destOrd="0" presId="urn:microsoft.com/office/officeart/2005/8/layout/vList3"/>
    <dgm:cxn modelId="{EF40E4ED-F14B-49F6-8F7A-075902ED7B0D}" type="presParOf" srcId="{807789F9-96D8-49D9-9F50-D4135B869435}" destId="{B3AD2608-7582-46B3-BE57-129E36C3DE7A}" srcOrd="1" destOrd="0" presId="urn:microsoft.com/office/officeart/2005/8/layout/vList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FA1844-FE49-43F0-BEBE-ABBE28A134B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D63375C2-398D-49B3-BC58-68AA81A7EFF4}">
      <dgm:prSet phldrT="[Text]" custT="1">
        <dgm:style>
          <a:lnRef idx="2">
            <a:schemeClr val="dk1"/>
          </a:lnRef>
          <a:fillRef idx="1">
            <a:schemeClr val="lt1"/>
          </a:fillRef>
          <a:effectRef idx="0">
            <a:schemeClr val="dk1"/>
          </a:effectRef>
          <a:fontRef idx="minor">
            <a:schemeClr val="dk1"/>
          </a:fontRef>
        </dgm:style>
      </dgm:prSet>
      <dgm:spPr>
        <a:xfrm rot="10800000">
          <a:off x="797933" y="1042273"/>
          <a:ext cx="4823982" cy="396000"/>
        </a:xfrm>
        <a:prstGeom prst="homePlate">
          <a:avLst/>
        </a:prstGeom>
        <a:solidFill>
          <a:schemeClr val="accent6">
            <a:lumMod val="20000"/>
            <a:lumOff val="80000"/>
          </a:schemeClr>
        </a:solidFill>
        <a:ln w="25400" cap="flat" cmpd="sng" algn="ctr">
          <a:solidFill>
            <a:sysClr val="windowText" lastClr="000000"/>
          </a:solidFill>
          <a:prstDash val="solid"/>
        </a:ln>
        <a:effectLst/>
      </dgm:spPr>
      <dgm:t>
        <a:bodyPr/>
        <a:lstStyle/>
        <a:p>
          <a:pPr algn="l">
            <a:buNone/>
          </a:pPr>
          <a:r>
            <a:rPr lang="en-US" sz="1500" b="1" dirty="0">
              <a:solidFill>
                <a:sysClr val="windowText" lastClr="000000"/>
              </a:solidFill>
              <a:latin typeface="Calibri"/>
              <a:ea typeface="+mn-ea"/>
              <a:cs typeface="+mn-cs"/>
            </a:rPr>
            <a:t>     </a:t>
          </a:r>
          <a:r>
            <a:rPr lang="en-US" sz="1500" b="1" i="1" dirty="0">
              <a:solidFill>
                <a:sysClr val="windowText" lastClr="000000"/>
              </a:solidFill>
              <a:latin typeface="Calibri"/>
              <a:ea typeface="+mn-ea"/>
              <a:cs typeface="+mn-cs"/>
            </a:rPr>
            <a:t>Service delivery and records' management</a:t>
          </a:r>
          <a:endParaRPr lang="de-DE" sz="1500" i="1" dirty="0">
            <a:solidFill>
              <a:sysClr val="windowText" lastClr="000000"/>
            </a:solidFill>
            <a:latin typeface="Calibri"/>
            <a:ea typeface="+mn-ea"/>
            <a:cs typeface="+mn-cs"/>
          </a:endParaRPr>
        </a:p>
      </dgm:t>
    </dgm:pt>
    <dgm:pt modelId="{9A9F22E4-A68F-4E91-8357-C0F443A561BE}" type="sibTrans" cxnId="{672989A4-01F4-45A5-9A29-ED1A2922C2F4}">
      <dgm:prSet/>
      <dgm:spPr/>
      <dgm:t>
        <a:bodyPr/>
        <a:lstStyle/>
        <a:p>
          <a:endParaRPr lang="en-GB"/>
        </a:p>
      </dgm:t>
    </dgm:pt>
    <dgm:pt modelId="{291E440F-4683-4AAA-92B1-A64564190A2F}" type="parTrans" cxnId="{672989A4-01F4-45A5-9A29-ED1A2922C2F4}">
      <dgm:prSet/>
      <dgm:spPr/>
      <dgm:t>
        <a:bodyPr/>
        <a:lstStyle/>
        <a:p>
          <a:endParaRPr lang="en-GB"/>
        </a:p>
      </dgm:t>
    </dgm:pt>
    <dgm:pt modelId="{EF6D2D7F-0A05-4647-B0C0-3EF77532FAEB}">
      <dgm:prSet phldrT="[Text]" custT="1">
        <dgm:style>
          <a:lnRef idx="2">
            <a:schemeClr val="dk1"/>
          </a:lnRef>
          <a:fillRef idx="1">
            <a:schemeClr val="lt1"/>
          </a:fillRef>
          <a:effectRef idx="0">
            <a:schemeClr val="dk1"/>
          </a:effectRef>
          <a:fontRef idx="minor">
            <a:schemeClr val="dk1"/>
          </a:fontRef>
        </dgm:style>
      </dgm:prSet>
      <dgm:spPr>
        <a:xfrm rot="10800000">
          <a:off x="797933" y="530660"/>
          <a:ext cx="4823982" cy="396000"/>
        </a:xfrm>
        <a:prstGeom prst="homePlate">
          <a:avLst/>
        </a:prstGeom>
        <a:solidFill>
          <a:schemeClr val="accent6">
            <a:lumMod val="40000"/>
            <a:lumOff val="60000"/>
          </a:schemeClr>
        </a:solidFill>
        <a:ln w="25400" cap="flat" cmpd="sng" algn="ctr">
          <a:solidFill>
            <a:sysClr val="windowText" lastClr="000000"/>
          </a:solidFill>
          <a:prstDash val="solid"/>
        </a:ln>
        <a:effectLst/>
      </dgm:spPr>
      <dgm:t>
        <a:bodyPr/>
        <a:lstStyle/>
        <a:p>
          <a:pPr algn="l">
            <a:buNone/>
          </a:pPr>
          <a:r>
            <a:rPr lang="en-US" sz="1500" b="1" dirty="0">
              <a:solidFill>
                <a:sysClr val="windowText" lastClr="000000"/>
              </a:solidFill>
              <a:latin typeface="Calibri"/>
              <a:ea typeface="+mn-ea"/>
              <a:cs typeface="+mn-cs"/>
            </a:rPr>
            <a:t>     </a:t>
          </a:r>
          <a:r>
            <a:rPr lang="en-US" sz="1500" b="1" i="1" dirty="0">
              <a:solidFill>
                <a:sysClr val="windowText" lastClr="000000"/>
              </a:solidFill>
              <a:latin typeface="Calibri"/>
              <a:ea typeface="+mn-ea"/>
              <a:cs typeface="+mn-cs"/>
            </a:rPr>
            <a:t>Financial transactions and incentives </a:t>
          </a:r>
        </a:p>
      </dgm:t>
    </dgm:pt>
    <dgm:pt modelId="{E326231C-1D3A-4BA7-93FF-5E767D041792}" type="sibTrans" cxnId="{E608B741-0BF7-4CBC-94B4-95AED0039B25}">
      <dgm:prSet/>
      <dgm:spPr/>
      <dgm:t>
        <a:bodyPr/>
        <a:lstStyle/>
        <a:p>
          <a:endParaRPr lang="de-DE"/>
        </a:p>
      </dgm:t>
    </dgm:pt>
    <dgm:pt modelId="{C0DFBBD0-13D9-43D8-B7B8-1AB4E78226B6}" type="parTrans" cxnId="{E608B741-0BF7-4CBC-94B4-95AED0039B25}">
      <dgm:prSet/>
      <dgm:spPr/>
      <dgm:t>
        <a:bodyPr/>
        <a:lstStyle/>
        <a:p>
          <a:endParaRPr lang="de-DE"/>
        </a:p>
      </dgm:t>
    </dgm:pt>
    <dgm:pt modelId="{7C3E0843-D251-4201-9B00-05866F21D2B0}">
      <dgm:prSet phldrT="[Text]" custT="1">
        <dgm:style>
          <a:lnRef idx="2">
            <a:schemeClr val="dk1"/>
          </a:lnRef>
          <a:fillRef idx="1">
            <a:schemeClr val="lt1"/>
          </a:fillRef>
          <a:effectRef idx="0">
            <a:schemeClr val="dk1"/>
          </a:effectRef>
          <a:fontRef idx="minor">
            <a:schemeClr val="dk1"/>
          </a:fontRef>
        </dgm:style>
      </dgm:prSet>
      <dgm:spPr>
        <a:xfrm rot="10800000">
          <a:off x="778850" y="0"/>
          <a:ext cx="4823982" cy="396000"/>
        </a:xfrm>
        <a:prstGeom prst="homePlate">
          <a:avLst/>
        </a:prstGeom>
        <a:solidFill>
          <a:schemeClr val="accent6">
            <a:lumMod val="60000"/>
            <a:lumOff val="40000"/>
          </a:schemeClr>
        </a:solidFill>
        <a:ln w="25400" cap="flat" cmpd="sng" algn="ctr">
          <a:solidFill>
            <a:sysClr val="windowText" lastClr="000000"/>
          </a:solidFill>
          <a:prstDash val="solid"/>
        </a:ln>
        <a:effectLst/>
      </dgm:spPr>
      <dgm:t>
        <a:bodyPr/>
        <a:lstStyle/>
        <a:p>
          <a:pPr algn="l">
            <a:buNone/>
          </a:pPr>
          <a:r>
            <a:rPr lang="en-US" sz="1500" b="1" i="1" dirty="0">
              <a:solidFill>
                <a:sysClr val="windowText" lastClr="000000"/>
              </a:solidFill>
              <a:latin typeface="Calibri"/>
              <a:ea typeface="+mn-ea"/>
              <a:cs typeface="+mn-cs"/>
            </a:rPr>
            <a:t>Promoting links, especially for supply chain management</a:t>
          </a:r>
        </a:p>
      </dgm:t>
    </dgm:pt>
    <dgm:pt modelId="{9110E85D-DC1C-4430-9AD1-5D8BF32B8C0F}" type="sibTrans" cxnId="{2574C296-F3A6-471A-9C7E-F7D5FA1072B6}">
      <dgm:prSet/>
      <dgm:spPr/>
      <dgm:t>
        <a:bodyPr/>
        <a:lstStyle/>
        <a:p>
          <a:endParaRPr lang="de-DE"/>
        </a:p>
      </dgm:t>
    </dgm:pt>
    <dgm:pt modelId="{A2413C32-7940-4E3F-A9F4-A495F3EF313A}" type="parTrans" cxnId="{2574C296-F3A6-471A-9C7E-F7D5FA1072B6}">
      <dgm:prSet/>
      <dgm:spPr/>
      <dgm:t>
        <a:bodyPr/>
        <a:lstStyle/>
        <a:p>
          <a:endParaRPr lang="de-DE"/>
        </a:p>
      </dgm:t>
    </dgm:pt>
    <dgm:pt modelId="{A0A8D1E4-4792-4E1D-8828-0587E3349C6B}" type="pres">
      <dgm:prSet presAssocID="{2CFA1844-FE49-43F0-BEBE-ABBE28A134BF}" presName="linearFlow" presStyleCnt="0">
        <dgm:presLayoutVars>
          <dgm:dir/>
          <dgm:resizeHandles val="exact"/>
        </dgm:presLayoutVars>
      </dgm:prSet>
      <dgm:spPr/>
    </dgm:pt>
    <dgm:pt modelId="{5412D337-3CD2-47B5-BF26-385DC46FDF83}" type="pres">
      <dgm:prSet presAssocID="{7C3E0843-D251-4201-9B00-05866F21D2B0}" presName="composite" presStyleCnt="0"/>
      <dgm:spPr/>
    </dgm:pt>
    <dgm:pt modelId="{3C799EB5-B06D-47AA-8D15-0D42D7DF651B}" type="pres">
      <dgm:prSet presAssocID="{7C3E0843-D251-4201-9B00-05866F21D2B0}" presName="imgShp" presStyleLbl="fgImgPlace1" presStyleIdx="0" presStyleCnt="3" custLinFactX="-30551" custLinFactNeighborX="-100000" custLinFactNeighborY="-2267"/>
      <dgm:spPr>
        <a:xfrm>
          <a:off x="380129" y="175"/>
          <a:ext cx="410835" cy="41083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ysClr val="windowText" lastClr="000000"/>
          </a:solidFill>
          <a:prstDash val="solid"/>
        </a:ln>
        <a:effectLst/>
      </dgm:spPr>
      <dgm:extLst>
        <a:ext uri="{E40237B7-FDA0-4F09-8148-C483321AD2D9}">
          <dgm14:cNvPr xmlns:dgm14="http://schemas.microsoft.com/office/drawing/2010/diagram" id="0" name="" descr="Handschlag"/>
        </a:ext>
      </dgm:extLst>
    </dgm:pt>
    <dgm:pt modelId="{E380E85B-36C7-402A-BE2C-3AAE24C500A1}" type="pres">
      <dgm:prSet presAssocID="{7C3E0843-D251-4201-9B00-05866F21D2B0}" presName="txShp" presStyleLbl="node1" presStyleIdx="0" presStyleCnt="3" custScaleX="115479" custScaleY="96389" custLinFactNeighborX="445" custLinFactNeighborY="-1848">
        <dgm:presLayoutVars>
          <dgm:bulletEnabled val="1"/>
        </dgm:presLayoutVars>
      </dgm:prSet>
      <dgm:spPr/>
    </dgm:pt>
    <dgm:pt modelId="{4AD1D5DA-D85E-46E3-A211-A142B05F8266}" type="pres">
      <dgm:prSet presAssocID="{9110E85D-DC1C-4430-9AD1-5D8BF32B8C0F}" presName="spacing" presStyleCnt="0"/>
      <dgm:spPr/>
    </dgm:pt>
    <dgm:pt modelId="{868F93C6-60EA-4CAA-908E-B4A5E5BD6CF1}" type="pres">
      <dgm:prSet presAssocID="{EF6D2D7F-0A05-4647-B0C0-3EF77532FAEB}" presName="composite" presStyleCnt="0"/>
      <dgm:spPr/>
    </dgm:pt>
    <dgm:pt modelId="{FD0D288B-9D19-49AE-B9ED-B1B625F065BF}" type="pres">
      <dgm:prSet presAssocID="{EF6D2D7F-0A05-4647-B0C0-3EF77532FAEB}" presName="imgShp" presStyleLbl="fgImgPlace1" presStyleIdx="1" presStyleCnt="3" custLinFactX="-30550" custLinFactNeighborX="-100000" custLinFactNeighborY="-1843"/>
      <dgm:spPr>
        <a:xfrm>
          <a:off x="380133" y="506148"/>
          <a:ext cx="410835" cy="41083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ysClr val="windowText" lastClr="000000"/>
          </a:solidFill>
          <a:prstDash val="solid"/>
        </a:ln>
        <a:effectLst/>
      </dgm:spPr>
      <dgm:extLst>
        <a:ext uri="{E40237B7-FDA0-4F09-8148-C483321AD2D9}">
          <dgm14:cNvPr xmlns:dgm14="http://schemas.microsoft.com/office/drawing/2010/diagram" id="0" name="" descr="Kreditkarte"/>
        </a:ext>
      </dgm:extLst>
    </dgm:pt>
    <dgm:pt modelId="{F7D9FD8C-6680-46B1-8428-FCF06A7022E7}" type="pres">
      <dgm:prSet presAssocID="{EF6D2D7F-0A05-4647-B0C0-3EF77532FAEB}" presName="txShp" presStyleLbl="node1" presStyleIdx="1" presStyleCnt="3" custScaleX="115583" custScaleY="96389" custLinFactNeighborX="590" custLinFactNeighborY="2318">
        <dgm:presLayoutVars>
          <dgm:bulletEnabled val="1"/>
        </dgm:presLayoutVars>
      </dgm:prSet>
      <dgm:spPr/>
    </dgm:pt>
    <dgm:pt modelId="{618E829B-C063-4D88-9860-9FB9B62ABF3C}" type="pres">
      <dgm:prSet presAssocID="{E326231C-1D3A-4BA7-93FF-5E767D041792}" presName="spacing" presStyleCnt="0"/>
      <dgm:spPr/>
    </dgm:pt>
    <dgm:pt modelId="{922FAA81-A5BE-4DEE-85A3-4554B2786D49}" type="pres">
      <dgm:prSet presAssocID="{D63375C2-398D-49B3-BC58-68AA81A7EFF4}" presName="composite" presStyleCnt="0"/>
      <dgm:spPr/>
    </dgm:pt>
    <dgm:pt modelId="{35EE1B9D-0A9D-4DC6-B5AF-92694767EFD8}" type="pres">
      <dgm:prSet presAssocID="{D63375C2-398D-49B3-BC58-68AA81A7EFF4}" presName="imgShp" presStyleLbl="fgImgPlace1" presStyleIdx="2" presStyleCnt="3" custLinFactX="-29293" custLinFactNeighborX="-100000" custLinFactNeighborY="43"/>
      <dgm:spPr>
        <a:xfrm>
          <a:off x="357353" y="1027439"/>
          <a:ext cx="410835" cy="41083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ysClr val="windowText" lastClr="000000"/>
          </a:solidFill>
          <a:prstDash val="solid"/>
        </a:ln>
        <a:effectLst/>
      </dgm:spPr>
    </dgm:pt>
    <dgm:pt modelId="{4B2B2D50-B790-4CD8-8262-2B27CB0E27A3}" type="pres">
      <dgm:prSet presAssocID="{D63375C2-398D-49B3-BC58-68AA81A7EFF4}" presName="txShp" presStyleLbl="node1" presStyleIdx="2" presStyleCnt="3" custScaleX="115583" custScaleY="96389" custLinFactNeighborX="393" custLinFactNeighborY="4115">
        <dgm:presLayoutVars>
          <dgm:bulletEnabled val="1"/>
        </dgm:presLayoutVars>
      </dgm:prSet>
      <dgm:spPr/>
    </dgm:pt>
  </dgm:ptLst>
  <dgm:cxnLst>
    <dgm:cxn modelId="{48DFBE01-7B95-4B6B-BF93-5A2AEBE1A35D}" type="presOf" srcId="{D63375C2-398D-49B3-BC58-68AA81A7EFF4}" destId="{4B2B2D50-B790-4CD8-8262-2B27CB0E27A3}" srcOrd="0" destOrd="0" presId="urn:microsoft.com/office/officeart/2005/8/layout/vList3"/>
    <dgm:cxn modelId="{E608B741-0BF7-4CBC-94B4-95AED0039B25}" srcId="{2CFA1844-FE49-43F0-BEBE-ABBE28A134BF}" destId="{EF6D2D7F-0A05-4647-B0C0-3EF77532FAEB}" srcOrd="1" destOrd="0" parTransId="{C0DFBBD0-13D9-43D8-B7B8-1AB4E78226B6}" sibTransId="{E326231C-1D3A-4BA7-93FF-5E767D041792}"/>
    <dgm:cxn modelId="{F1001154-03A7-44BC-9798-A86FE7586561}" type="presOf" srcId="{7C3E0843-D251-4201-9B00-05866F21D2B0}" destId="{E380E85B-36C7-402A-BE2C-3AAE24C500A1}" srcOrd="0" destOrd="0" presId="urn:microsoft.com/office/officeart/2005/8/layout/vList3"/>
    <dgm:cxn modelId="{2574C296-F3A6-471A-9C7E-F7D5FA1072B6}" srcId="{2CFA1844-FE49-43F0-BEBE-ABBE28A134BF}" destId="{7C3E0843-D251-4201-9B00-05866F21D2B0}" srcOrd="0" destOrd="0" parTransId="{A2413C32-7940-4E3F-A9F4-A495F3EF313A}" sibTransId="{9110E85D-DC1C-4430-9AD1-5D8BF32B8C0F}"/>
    <dgm:cxn modelId="{672989A4-01F4-45A5-9A29-ED1A2922C2F4}" srcId="{2CFA1844-FE49-43F0-BEBE-ABBE28A134BF}" destId="{D63375C2-398D-49B3-BC58-68AA81A7EFF4}" srcOrd="2" destOrd="0" parTransId="{291E440F-4683-4AAA-92B1-A64564190A2F}" sibTransId="{9A9F22E4-A68F-4E91-8357-C0F443A561BE}"/>
    <dgm:cxn modelId="{D7F5ABE0-EC67-43E2-9B60-0F1166A3FAFA}" type="presOf" srcId="{2CFA1844-FE49-43F0-BEBE-ABBE28A134BF}" destId="{A0A8D1E4-4792-4E1D-8828-0587E3349C6B}" srcOrd="0" destOrd="0" presId="urn:microsoft.com/office/officeart/2005/8/layout/vList3"/>
    <dgm:cxn modelId="{CC15FFFF-294F-476E-81A3-3F0467338F31}" type="presOf" srcId="{EF6D2D7F-0A05-4647-B0C0-3EF77532FAEB}" destId="{F7D9FD8C-6680-46B1-8428-FCF06A7022E7}" srcOrd="0" destOrd="0" presId="urn:microsoft.com/office/officeart/2005/8/layout/vList3"/>
    <dgm:cxn modelId="{CE3687D3-7A14-4F6A-9E95-15B0747DF57D}" type="presParOf" srcId="{A0A8D1E4-4792-4E1D-8828-0587E3349C6B}" destId="{5412D337-3CD2-47B5-BF26-385DC46FDF83}" srcOrd="0" destOrd="0" presId="urn:microsoft.com/office/officeart/2005/8/layout/vList3"/>
    <dgm:cxn modelId="{83859FE4-BFDD-4FFB-85AE-0F287F4C7B42}" type="presParOf" srcId="{5412D337-3CD2-47B5-BF26-385DC46FDF83}" destId="{3C799EB5-B06D-47AA-8D15-0D42D7DF651B}" srcOrd="0" destOrd="0" presId="urn:microsoft.com/office/officeart/2005/8/layout/vList3"/>
    <dgm:cxn modelId="{377BA7A1-BAA9-44BA-8672-C555A4850EB9}" type="presParOf" srcId="{5412D337-3CD2-47B5-BF26-385DC46FDF83}" destId="{E380E85B-36C7-402A-BE2C-3AAE24C500A1}" srcOrd="1" destOrd="0" presId="urn:microsoft.com/office/officeart/2005/8/layout/vList3"/>
    <dgm:cxn modelId="{4B5D3A0D-7DF1-4477-9B18-043768EDC33E}" type="presParOf" srcId="{A0A8D1E4-4792-4E1D-8828-0587E3349C6B}" destId="{4AD1D5DA-D85E-46E3-A211-A142B05F8266}" srcOrd="1" destOrd="0" presId="urn:microsoft.com/office/officeart/2005/8/layout/vList3"/>
    <dgm:cxn modelId="{05990456-2468-4A2B-9A1F-1E109EE6E0C7}" type="presParOf" srcId="{A0A8D1E4-4792-4E1D-8828-0587E3349C6B}" destId="{868F93C6-60EA-4CAA-908E-B4A5E5BD6CF1}" srcOrd="2" destOrd="0" presId="urn:microsoft.com/office/officeart/2005/8/layout/vList3"/>
    <dgm:cxn modelId="{579D1D1F-FFD5-4A6E-AC52-1F0362B486C4}" type="presParOf" srcId="{868F93C6-60EA-4CAA-908E-B4A5E5BD6CF1}" destId="{FD0D288B-9D19-49AE-B9ED-B1B625F065BF}" srcOrd="0" destOrd="0" presId="urn:microsoft.com/office/officeart/2005/8/layout/vList3"/>
    <dgm:cxn modelId="{FEA5EF2A-DA42-41A5-8002-D24F3804045F}" type="presParOf" srcId="{868F93C6-60EA-4CAA-908E-B4A5E5BD6CF1}" destId="{F7D9FD8C-6680-46B1-8428-FCF06A7022E7}" srcOrd="1" destOrd="0" presId="urn:microsoft.com/office/officeart/2005/8/layout/vList3"/>
    <dgm:cxn modelId="{BFE5C2AB-1ABC-468C-B1AA-4792CBE9D725}" type="presParOf" srcId="{A0A8D1E4-4792-4E1D-8828-0587E3349C6B}" destId="{618E829B-C063-4D88-9860-9FB9B62ABF3C}" srcOrd="3" destOrd="0" presId="urn:microsoft.com/office/officeart/2005/8/layout/vList3"/>
    <dgm:cxn modelId="{0B1FC91A-2D3C-45E2-A54B-A18AB2E8D590}" type="presParOf" srcId="{A0A8D1E4-4792-4E1D-8828-0587E3349C6B}" destId="{922FAA81-A5BE-4DEE-85A3-4554B2786D49}" srcOrd="4" destOrd="0" presId="urn:microsoft.com/office/officeart/2005/8/layout/vList3"/>
    <dgm:cxn modelId="{60B1956C-96EE-40E4-88F0-0E8714FD0630}" type="presParOf" srcId="{922FAA81-A5BE-4DEE-85A3-4554B2786D49}" destId="{35EE1B9D-0A9D-4DC6-B5AF-92694767EFD8}" srcOrd="0" destOrd="0" presId="urn:microsoft.com/office/officeart/2005/8/layout/vList3"/>
    <dgm:cxn modelId="{6D4E5F62-4657-42D0-8A03-77BA5BB2781A}" type="presParOf" srcId="{922FAA81-A5BE-4DEE-85A3-4554B2786D49}" destId="{4B2B2D50-B790-4CD8-8262-2B27CB0E27A3}" srcOrd="1" destOrd="0" presId="urn:microsoft.com/office/officeart/2005/8/layout/vList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31C15-0B9A-4572-8ECC-53349CE64434}">
      <dsp:nvSpPr>
        <dsp:cNvPr id="0" name=""/>
        <dsp:cNvSpPr/>
      </dsp:nvSpPr>
      <dsp:spPr>
        <a:xfrm rot="10800000">
          <a:off x="841033" y="0"/>
          <a:ext cx="4814000" cy="341380"/>
        </a:xfrm>
        <a:prstGeom prst="homePlate">
          <a:avLst/>
        </a:prstGeom>
        <a:solidFill>
          <a:srgbClr val="71C195"/>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48947" tIns="57150" rIns="106680" bIns="57150" numCol="1" spcCol="1270" anchor="ctr" anchorCtr="0">
          <a:noAutofit/>
        </a:bodyPr>
        <a:lstStyle/>
        <a:p>
          <a:pPr marL="0" lvl="0" indent="0" algn="l" defTabSz="666750">
            <a:lnSpc>
              <a:spcPct val="90000"/>
            </a:lnSpc>
            <a:spcBef>
              <a:spcPct val="0"/>
            </a:spcBef>
            <a:spcAft>
              <a:spcPct val="35000"/>
            </a:spcAft>
            <a:buNone/>
          </a:pPr>
          <a:r>
            <a:rPr lang="en-US" sz="1500" b="1" i="1" kern="1200" dirty="0">
              <a:solidFill>
                <a:sysClr val="windowText" lastClr="000000"/>
              </a:solidFill>
              <a:latin typeface="Calibri"/>
              <a:ea typeface="+mn-ea"/>
              <a:cs typeface="+mn-cs"/>
            </a:rPr>
            <a:t>    Individual assessment and diagnostics</a:t>
          </a:r>
          <a:endParaRPr lang="de-DE" sz="1500" i="1" kern="1200" dirty="0">
            <a:solidFill>
              <a:sysClr val="windowText" lastClr="000000"/>
            </a:solidFill>
            <a:latin typeface="Calibri"/>
            <a:ea typeface="+mn-ea"/>
            <a:cs typeface="+mn-cs"/>
          </a:endParaRPr>
        </a:p>
      </dsp:txBody>
      <dsp:txXfrm rot="10800000">
        <a:off x="926378" y="0"/>
        <a:ext cx="4728655" cy="341380"/>
      </dsp:txXfrm>
    </dsp:sp>
    <dsp:sp modelId="{F44C4A65-BD86-46EA-A4CE-0ECA7A4EAE93}">
      <dsp:nvSpPr>
        <dsp:cNvPr id="0" name=""/>
        <dsp:cNvSpPr/>
      </dsp:nvSpPr>
      <dsp:spPr>
        <a:xfrm>
          <a:off x="502790" y="0"/>
          <a:ext cx="337770" cy="33777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 modelId="{D3E7ED01-43D6-488F-8E9B-98C85EE2A73D}">
      <dsp:nvSpPr>
        <dsp:cNvPr id="0" name=""/>
        <dsp:cNvSpPr/>
      </dsp:nvSpPr>
      <dsp:spPr>
        <a:xfrm rot="10800000">
          <a:off x="845560" y="409773"/>
          <a:ext cx="4823985" cy="340208"/>
        </a:xfrm>
        <a:prstGeom prst="homePlate">
          <a:avLst/>
        </a:prstGeom>
        <a:solidFill>
          <a:srgbClr val="97D1B1"/>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48947" tIns="57150" rIns="106680" bIns="57150" numCol="1" spcCol="1270" anchor="ctr" anchorCtr="0">
          <a:noAutofit/>
        </a:bodyPr>
        <a:lstStyle/>
        <a:p>
          <a:pPr marL="0" lvl="0" indent="0" algn="l" defTabSz="666750">
            <a:lnSpc>
              <a:spcPct val="90000"/>
            </a:lnSpc>
            <a:spcBef>
              <a:spcPct val="0"/>
            </a:spcBef>
            <a:spcAft>
              <a:spcPct val="35000"/>
            </a:spcAft>
            <a:buNone/>
          </a:pPr>
          <a:r>
            <a:rPr lang="de-DE" sz="1500" kern="1200" dirty="0">
              <a:solidFill>
                <a:sysClr val="windowText" lastClr="000000"/>
              </a:solidFill>
              <a:latin typeface="Calibri"/>
              <a:ea typeface="+mn-ea"/>
              <a:cs typeface="+mn-cs"/>
            </a:rPr>
            <a:t>   </a:t>
          </a:r>
          <a:r>
            <a:rPr lang="de-DE" sz="1500" b="1" i="1" kern="1200" dirty="0">
              <a:solidFill>
                <a:sysClr val="windowText" lastClr="000000"/>
              </a:solidFill>
              <a:latin typeface="Calibri"/>
              <a:ea typeface="+mn-ea"/>
              <a:cs typeface="+mn-cs"/>
            </a:rPr>
            <a:t>M</a:t>
          </a:r>
          <a:r>
            <a:rPr lang="en-US" sz="1500" b="1" i="1" kern="1200" dirty="0" err="1">
              <a:solidFill>
                <a:sysClr val="windowText" lastClr="000000"/>
              </a:solidFill>
              <a:latin typeface="Calibri"/>
              <a:ea typeface="+mn-ea"/>
              <a:cs typeface="+mn-cs"/>
            </a:rPr>
            <a:t>onitoring</a:t>
          </a:r>
          <a:r>
            <a:rPr lang="en-US" sz="1500" b="1" i="1" kern="1200" dirty="0">
              <a:solidFill>
                <a:sysClr val="windowText" lastClr="000000"/>
              </a:solidFill>
              <a:latin typeface="Calibri"/>
              <a:ea typeface="+mn-ea"/>
              <a:cs typeface="+mn-cs"/>
            </a:rPr>
            <a:t> and evaluation of </a:t>
          </a:r>
          <a:r>
            <a:rPr lang="en-US" sz="1500" b="1" i="1" kern="1200" dirty="0" err="1">
              <a:solidFill>
                <a:sysClr val="windowText" lastClr="000000"/>
              </a:solidFill>
              <a:latin typeface="Calibri"/>
              <a:ea typeface="+mn-ea"/>
              <a:cs typeface="+mn-cs"/>
            </a:rPr>
            <a:t>programmes</a:t>
          </a:r>
          <a:r>
            <a:rPr lang="en-US" sz="1500" b="1" i="1" kern="1200" dirty="0">
              <a:solidFill>
                <a:sysClr val="windowText" lastClr="000000"/>
              </a:solidFill>
              <a:latin typeface="Calibri"/>
              <a:ea typeface="+mn-ea"/>
              <a:cs typeface="+mn-cs"/>
            </a:rPr>
            <a:t> </a:t>
          </a:r>
        </a:p>
      </dsp:txBody>
      <dsp:txXfrm rot="10800000">
        <a:off x="930612" y="409773"/>
        <a:ext cx="4738933" cy="340208"/>
      </dsp:txXfrm>
    </dsp:sp>
    <dsp:sp modelId="{0BC722D8-29ED-400B-B8F9-FB0E993605A0}">
      <dsp:nvSpPr>
        <dsp:cNvPr id="0" name=""/>
        <dsp:cNvSpPr/>
      </dsp:nvSpPr>
      <dsp:spPr>
        <a:xfrm>
          <a:off x="501274" y="424706"/>
          <a:ext cx="337770" cy="337770"/>
        </a:xfrm>
        <a:prstGeom prst="flowChartConnector">
          <a:avLst/>
        </a:prstGeom>
        <a:blipFill>
          <a:blip xmlns:r="http://schemas.openxmlformats.org/officeDocument/2006/relationships" r:embed="rId3"/>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 modelId="{B8FAA6AF-951D-4BCD-B228-1112BB466E7E}">
      <dsp:nvSpPr>
        <dsp:cNvPr id="0" name=""/>
        <dsp:cNvSpPr/>
      </dsp:nvSpPr>
      <dsp:spPr>
        <a:xfrm rot="10800000">
          <a:off x="836040" y="850997"/>
          <a:ext cx="4823985" cy="339627"/>
        </a:xfrm>
        <a:prstGeom prst="homePlate">
          <a:avLst/>
        </a:prstGeom>
        <a:solidFill>
          <a:srgbClr val="D1EBDD"/>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48947" tIns="57150" rIns="106680" bIns="57150" numCol="1" spcCol="1270" anchor="ctr" anchorCtr="0">
          <a:noAutofit/>
        </a:bodyPr>
        <a:lstStyle/>
        <a:p>
          <a:pPr marL="0" lvl="0" indent="0" algn="l" defTabSz="666750">
            <a:lnSpc>
              <a:spcPct val="90000"/>
            </a:lnSpc>
            <a:spcBef>
              <a:spcPct val="0"/>
            </a:spcBef>
            <a:spcAft>
              <a:spcPct val="35000"/>
            </a:spcAft>
            <a:buNone/>
          </a:pPr>
          <a:r>
            <a:rPr lang="de-DE" sz="1500" b="1" kern="1200" dirty="0">
              <a:solidFill>
                <a:sysClr val="windowText" lastClr="000000"/>
              </a:solidFill>
              <a:latin typeface="Calibri"/>
              <a:ea typeface="+mn-ea"/>
              <a:cs typeface="+mn-cs"/>
            </a:rPr>
            <a:t>    </a:t>
          </a:r>
          <a:r>
            <a:rPr lang="de-DE" sz="1500" b="1" i="1" kern="1200" dirty="0" err="1">
              <a:solidFill>
                <a:sysClr val="windowText" lastClr="000000"/>
              </a:solidFill>
              <a:latin typeface="Calibri"/>
              <a:ea typeface="+mn-ea"/>
              <a:cs typeface="+mn-cs"/>
            </a:rPr>
            <a:t>Surveillance</a:t>
          </a:r>
          <a:r>
            <a:rPr lang="de-DE" sz="1500" b="1" i="1" kern="1200" dirty="0">
              <a:solidFill>
                <a:sysClr val="windowText" lastClr="000000"/>
              </a:solidFill>
              <a:latin typeface="Calibri"/>
              <a:ea typeface="+mn-ea"/>
              <a:cs typeface="+mn-cs"/>
            </a:rPr>
            <a:t>, e</a:t>
          </a:r>
          <a:r>
            <a:rPr lang="en-US" sz="1500" b="1" i="1" kern="1200" dirty="0" err="1">
              <a:solidFill>
                <a:sysClr val="windowText" lastClr="000000"/>
              </a:solidFill>
              <a:latin typeface="Calibri"/>
              <a:ea typeface="+mn-ea"/>
              <a:cs typeface="+mn-cs"/>
            </a:rPr>
            <a:t>arly</a:t>
          </a:r>
          <a:r>
            <a:rPr lang="en-US" sz="1500" b="1" i="1" kern="1200" dirty="0">
              <a:solidFill>
                <a:sysClr val="windowText" lastClr="000000"/>
              </a:solidFill>
              <a:latin typeface="Calibri"/>
              <a:ea typeface="+mn-ea"/>
              <a:cs typeface="+mn-cs"/>
            </a:rPr>
            <a:t> warning and </a:t>
          </a:r>
          <a:r>
            <a:rPr lang="en-US" sz="1500" b="1" i="1" kern="1200" dirty="0" err="1">
              <a:solidFill>
                <a:sysClr val="windowText" lastClr="000000"/>
              </a:solidFill>
              <a:latin typeface="Calibri"/>
              <a:ea typeface="+mn-ea"/>
              <a:cs typeface="+mn-cs"/>
            </a:rPr>
            <a:t>programme</a:t>
          </a:r>
          <a:r>
            <a:rPr lang="en-US" sz="1500" b="1" i="1" kern="1200" dirty="0">
              <a:solidFill>
                <a:sysClr val="windowText" lastClr="000000"/>
              </a:solidFill>
              <a:latin typeface="Calibri"/>
              <a:ea typeface="+mn-ea"/>
              <a:cs typeface="+mn-cs"/>
            </a:rPr>
            <a:t> planning</a:t>
          </a:r>
        </a:p>
      </dsp:txBody>
      <dsp:txXfrm rot="10800000">
        <a:off x="920947" y="850997"/>
        <a:ext cx="4739078" cy="339627"/>
      </dsp:txXfrm>
    </dsp:sp>
    <dsp:sp modelId="{9193B1A8-5D95-47A2-BE80-D9C3125C71B3}">
      <dsp:nvSpPr>
        <dsp:cNvPr id="0" name=""/>
        <dsp:cNvSpPr/>
      </dsp:nvSpPr>
      <dsp:spPr>
        <a:xfrm>
          <a:off x="498524" y="839734"/>
          <a:ext cx="337770" cy="337770"/>
        </a:xfrm>
        <a:prstGeom prst="ellipse">
          <a:avLst/>
        </a:prstGeom>
        <a:blipFill rotWithShape="1">
          <a:blip xmlns:r="http://schemas.openxmlformats.org/officeDocument/2006/relationships" r:embed="rId4"/>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73D92-4C3F-4F19-A471-6DBCC488F6EF}">
      <dsp:nvSpPr>
        <dsp:cNvPr id="0" name=""/>
        <dsp:cNvSpPr/>
      </dsp:nvSpPr>
      <dsp:spPr>
        <a:xfrm rot="10800000">
          <a:off x="758264" y="0"/>
          <a:ext cx="4893725" cy="342123"/>
        </a:xfrm>
        <a:prstGeom prst="homePlate">
          <a:avLst/>
        </a:prstGeom>
        <a:solidFill>
          <a:schemeClr val="accent5">
            <a:lumMod val="20000"/>
            <a:lumOff val="80000"/>
          </a:schemeClr>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372" tIns="57150" rIns="106680" bIns="57150" numCol="1" spcCol="1270" anchor="ctr" anchorCtr="0">
          <a:noAutofit/>
        </a:bodyPr>
        <a:lstStyle/>
        <a:p>
          <a:pPr marL="0" lvl="0" indent="0" algn="l" defTabSz="666750">
            <a:lnSpc>
              <a:spcPct val="90000"/>
            </a:lnSpc>
            <a:spcBef>
              <a:spcPct val="0"/>
            </a:spcBef>
            <a:spcAft>
              <a:spcPct val="35000"/>
            </a:spcAft>
            <a:buNone/>
          </a:pPr>
          <a:r>
            <a:rPr lang="de-DE" sz="1500" b="1" kern="1200" dirty="0">
              <a:solidFill>
                <a:sysClr val="windowText" lastClr="000000"/>
              </a:solidFill>
              <a:latin typeface="Calibri"/>
              <a:ea typeface="+mn-ea"/>
              <a:cs typeface="+mn-cs"/>
            </a:rPr>
            <a:t>   </a:t>
          </a:r>
          <a:r>
            <a:rPr lang="de-DE" sz="1500" b="1" i="1" kern="1200" dirty="0">
              <a:solidFill>
                <a:sysClr val="windowText" lastClr="000000"/>
              </a:solidFill>
              <a:latin typeface="Calibri"/>
              <a:ea typeface="+mn-ea"/>
              <a:cs typeface="+mn-cs"/>
            </a:rPr>
            <a:t>Information </a:t>
          </a:r>
          <a:r>
            <a:rPr lang="de-DE" sz="1500" b="1" i="1" kern="1200" dirty="0" err="1">
              <a:solidFill>
                <a:sysClr val="windowText" lastClr="000000"/>
              </a:solidFill>
              <a:latin typeface="Calibri"/>
              <a:ea typeface="+mn-ea"/>
              <a:cs typeface="+mn-cs"/>
            </a:rPr>
            <a:t>and</a:t>
          </a:r>
          <a:r>
            <a:rPr lang="de-DE" sz="1500" b="1" i="1" kern="1200" dirty="0">
              <a:solidFill>
                <a:sysClr val="windowText" lastClr="000000"/>
              </a:solidFill>
              <a:latin typeface="Calibri"/>
              <a:ea typeface="+mn-ea"/>
              <a:cs typeface="+mn-cs"/>
            </a:rPr>
            <a:t> </a:t>
          </a:r>
          <a:r>
            <a:rPr lang="en-US" sz="1500" b="1" i="1" kern="1200" dirty="0">
              <a:solidFill>
                <a:sysClr val="windowText" lastClr="000000"/>
              </a:solidFill>
              <a:latin typeface="Calibri"/>
              <a:ea typeface="+mn-ea"/>
              <a:cs typeface="+mn-cs"/>
            </a:rPr>
            <a:t>education for the public </a:t>
          </a:r>
          <a:r>
            <a:rPr lang="en-US" sz="1500" b="1" kern="1200" dirty="0">
              <a:solidFill>
                <a:sysClr val="windowText" lastClr="000000"/>
              </a:solidFill>
              <a:latin typeface="Calibri"/>
              <a:ea typeface="+mn-ea"/>
              <a:cs typeface="+mn-cs"/>
            </a:rPr>
            <a:t>	</a:t>
          </a:r>
          <a:endParaRPr lang="de-DE" sz="1500" b="0" kern="1200" dirty="0">
            <a:solidFill>
              <a:sysClr val="windowText" lastClr="000000"/>
            </a:solidFill>
            <a:latin typeface="Calibri"/>
            <a:ea typeface="+mn-ea"/>
            <a:cs typeface="+mn-cs"/>
          </a:endParaRPr>
        </a:p>
      </dsp:txBody>
      <dsp:txXfrm rot="10800000">
        <a:off x="843795" y="0"/>
        <a:ext cx="4808194" cy="342123"/>
      </dsp:txXfrm>
    </dsp:sp>
    <dsp:sp modelId="{4E70E77B-160D-4F03-97A9-7C37B8495F93}">
      <dsp:nvSpPr>
        <dsp:cNvPr id="0" name=""/>
        <dsp:cNvSpPr/>
      </dsp:nvSpPr>
      <dsp:spPr>
        <a:xfrm>
          <a:off x="460316" y="0"/>
          <a:ext cx="345537" cy="34553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 modelId="{5D5EC6F9-9715-46DE-B1D1-37B15DEBF868}">
      <dsp:nvSpPr>
        <dsp:cNvPr id="0" name=""/>
        <dsp:cNvSpPr/>
      </dsp:nvSpPr>
      <dsp:spPr>
        <a:xfrm rot="10800000">
          <a:off x="788313" y="437502"/>
          <a:ext cx="4855300" cy="311021"/>
        </a:xfrm>
        <a:prstGeom prst="homePlate">
          <a:avLst/>
        </a:prstGeom>
        <a:solidFill>
          <a:schemeClr val="accent5">
            <a:lumMod val="40000"/>
            <a:lumOff val="60000"/>
          </a:schemeClr>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372" tIns="57150" rIns="10668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ysClr val="windowText" lastClr="000000"/>
              </a:solidFill>
              <a:latin typeface="Calibri"/>
              <a:ea typeface="+mn-ea"/>
              <a:cs typeface="+mn-cs"/>
            </a:rPr>
            <a:t>   </a:t>
          </a:r>
          <a:r>
            <a:rPr lang="en-US" sz="1500" b="1" i="1" kern="1200" dirty="0">
              <a:solidFill>
                <a:sysClr val="windowText" lastClr="000000"/>
              </a:solidFill>
              <a:latin typeface="Calibri"/>
              <a:ea typeface="+mn-ea"/>
              <a:cs typeface="+mn-cs"/>
            </a:rPr>
            <a:t>Information and education for nutrition personnel</a:t>
          </a:r>
          <a:endParaRPr lang="de-DE" sz="1500" i="1" kern="1200" dirty="0">
            <a:solidFill>
              <a:sysClr val="windowText" lastClr="000000"/>
            </a:solidFill>
            <a:latin typeface="Calibri"/>
            <a:ea typeface="+mn-ea"/>
            <a:cs typeface="+mn-cs"/>
          </a:endParaRPr>
        </a:p>
      </dsp:txBody>
      <dsp:txXfrm rot="10800000">
        <a:off x="866068" y="437502"/>
        <a:ext cx="4777545" cy="311021"/>
      </dsp:txXfrm>
    </dsp:sp>
    <dsp:sp modelId="{65B6EE68-615A-4FBC-A536-6D86B66C1061}">
      <dsp:nvSpPr>
        <dsp:cNvPr id="0" name=""/>
        <dsp:cNvSpPr/>
      </dsp:nvSpPr>
      <dsp:spPr>
        <a:xfrm>
          <a:off x="451771" y="432884"/>
          <a:ext cx="345537" cy="345537"/>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 modelId="{B3AD2608-7582-46B3-BE57-129E36C3DE7A}">
      <dsp:nvSpPr>
        <dsp:cNvPr id="0" name=""/>
        <dsp:cNvSpPr/>
      </dsp:nvSpPr>
      <dsp:spPr>
        <a:xfrm rot="10800000">
          <a:off x="826718" y="849406"/>
          <a:ext cx="4823989" cy="311021"/>
        </a:xfrm>
        <a:prstGeom prst="homePlate">
          <a:avLst/>
        </a:prstGeom>
        <a:solidFill>
          <a:schemeClr val="accent5">
            <a:lumMod val="60000"/>
            <a:lumOff val="40000"/>
          </a:schemeClr>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372" tIns="57150" rIns="10668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ysClr val="windowText" lastClr="000000"/>
              </a:solidFill>
              <a:latin typeface="Calibri"/>
              <a:ea typeface="+mn-ea"/>
              <a:cs typeface="+mn-cs"/>
            </a:rPr>
            <a:t>   </a:t>
          </a:r>
          <a:r>
            <a:rPr lang="en-US" sz="1500" b="1" i="1" kern="1200" dirty="0">
              <a:solidFill>
                <a:sysClr val="windowText" lastClr="000000"/>
              </a:solidFill>
              <a:latin typeface="Calibri"/>
              <a:ea typeface="+mn-ea"/>
              <a:cs typeface="+mn-cs"/>
            </a:rPr>
            <a:t>Advocacy and fundraising</a:t>
          </a:r>
          <a:endParaRPr lang="de-DE" sz="1500" i="1" kern="1200" dirty="0">
            <a:solidFill>
              <a:sysClr val="windowText" lastClr="000000"/>
            </a:solidFill>
            <a:latin typeface="Calibri"/>
            <a:ea typeface="+mn-ea"/>
            <a:cs typeface="+mn-cs"/>
          </a:endParaRPr>
        </a:p>
      </dsp:txBody>
      <dsp:txXfrm rot="10800000">
        <a:off x="904473" y="849406"/>
        <a:ext cx="4746234" cy="311021"/>
      </dsp:txXfrm>
    </dsp:sp>
    <dsp:sp modelId="{74365DCB-AC94-491A-8DA2-952A8ABEFCA3}">
      <dsp:nvSpPr>
        <dsp:cNvPr id="0" name=""/>
        <dsp:cNvSpPr/>
      </dsp:nvSpPr>
      <dsp:spPr>
        <a:xfrm>
          <a:off x="456404" y="864137"/>
          <a:ext cx="345537" cy="345537"/>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0E85B-36C7-402A-BE2C-3AAE24C500A1}">
      <dsp:nvSpPr>
        <dsp:cNvPr id="0" name=""/>
        <dsp:cNvSpPr/>
      </dsp:nvSpPr>
      <dsp:spPr>
        <a:xfrm rot="10800000">
          <a:off x="763908" y="0"/>
          <a:ext cx="4930029" cy="356662"/>
        </a:xfrm>
        <a:prstGeom prst="homePlate">
          <a:avLst/>
        </a:prstGeom>
        <a:solidFill>
          <a:schemeClr val="accent6">
            <a:lumMod val="60000"/>
            <a:lumOff val="40000"/>
          </a:schemeClr>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63170" tIns="57150" rIns="106680" bIns="57150" numCol="1" spcCol="1270" anchor="ctr" anchorCtr="0">
          <a:noAutofit/>
        </a:bodyPr>
        <a:lstStyle/>
        <a:p>
          <a:pPr marL="0" lvl="0" indent="0" algn="l" defTabSz="666750">
            <a:lnSpc>
              <a:spcPct val="90000"/>
            </a:lnSpc>
            <a:spcBef>
              <a:spcPct val="0"/>
            </a:spcBef>
            <a:spcAft>
              <a:spcPct val="35000"/>
            </a:spcAft>
            <a:buNone/>
          </a:pPr>
          <a:r>
            <a:rPr lang="en-US" sz="1500" b="1" i="1" kern="1200" dirty="0">
              <a:solidFill>
                <a:sysClr val="windowText" lastClr="000000"/>
              </a:solidFill>
              <a:latin typeface="Calibri"/>
              <a:ea typeface="+mn-ea"/>
              <a:cs typeface="+mn-cs"/>
            </a:rPr>
            <a:t>Promoting links, especially for supply chain management</a:t>
          </a:r>
        </a:p>
      </dsp:txBody>
      <dsp:txXfrm rot="10800000">
        <a:off x="853073" y="0"/>
        <a:ext cx="4840864" cy="356662"/>
      </dsp:txXfrm>
    </dsp:sp>
    <dsp:sp modelId="{3C799EB5-B06D-47AA-8D15-0D42D7DF651B}">
      <dsp:nvSpPr>
        <dsp:cNvPr id="0" name=""/>
        <dsp:cNvSpPr/>
      </dsp:nvSpPr>
      <dsp:spPr>
        <a:xfrm>
          <a:off x="407242" y="0"/>
          <a:ext cx="370023" cy="37002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 modelId="{F7D9FD8C-6680-46B1-8428-FCF06A7022E7}">
      <dsp:nvSpPr>
        <dsp:cNvPr id="0" name=""/>
        <dsp:cNvSpPr/>
      </dsp:nvSpPr>
      <dsp:spPr>
        <a:xfrm rot="10800000">
          <a:off x="767878" y="477945"/>
          <a:ext cx="4934469" cy="356662"/>
        </a:xfrm>
        <a:prstGeom prst="homePlate">
          <a:avLst/>
        </a:prstGeom>
        <a:solidFill>
          <a:schemeClr val="accent6">
            <a:lumMod val="40000"/>
            <a:lumOff val="60000"/>
          </a:schemeClr>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63170" tIns="57150" rIns="10668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ysClr val="windowText" lastClr="000000"/>
              </a:solidFill>
              <a:latin typeface="Calibri"/>
              <a:ea typeface="+mn-ea"/>
              <a:cs typeface="+mn-cs"/>
            </a:rPr>
            <a:t>     </a:t>
          </a:r>
          <a:r>
            <a:rPr lang="en-US" sz="1500" b="1" i="1" kern="1200" dirty="0">
              <a:solidFill>
                <a:sysClr val="windowText" lastClr="000000"/>
              </a:solidFill>
              <a:latin typeface="Calibri"/>
              <a:ea typeface="+mn-ea"/>
              <a:cs typeface="+mn-cs"/>
            </a:rPr>
            <a:t>Financial transactions and incentives </a:t>
          </a:r>
        </a:p>
      </dsp:txBody>
      <dsp:txXfrm rot="10800000">
        <a:off x="857043" y="477945"/>
        <a:ext cx="4845304" cy="356662"/>
      </dsp:txXfrm>
    </dsp:sp>
    <dsp:sp modelId="{FD0D288B-9D19-49AE-B9ED-B1B625F065BF}">
      <dsp:nvSpPr>
        <dsp:cNvPr id="0" name=""/>
        <dsp:cNvSpPr/>
      </dsp:nvSpPr>
      <dsp:spPr>
        <a:xfrm>
          <a:off x="407246" y="455868"/>
          <a:ext cx="370023" cy="37002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 modelId="{4B2B2D50-B790-4CD8-8262-2B27CB0E27A3}">
      <dsp:nvSpPr>
        <dsp:cNvPr id="0" name=""/>
        <dsp:cNvSpPr/>
      </dsp:nvSpPr>
      <dsp:spPr>
        <a:xfrm rot="10800000">
          <a:off x="759468" y="938737"/>
          <a:ext cx="4934469" cy="356662"/>
        </a:xfrm>
        <a:prstGeom prst="homePlate">
          <a:avLst/>
        </a:prstGeom>
        <a:solidFill>
          <a:schemeClr val="accent6">
            <a:lumMod val="20000"/>
            <a:lumOff val="80000"/>
          </a:schemeClr>
        </a:solidFill>
        <a:ln w="25400" cap="flat" cmpd="sng" algn="ctr">
          <a:solidFill>
            <a:sysClr val="windowText" lastClr="000000"/>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63170" tIns="57150" rIns="10668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ysClr val="windowText" lastClr="000000"/>
              </a:solidFill>
              <a:latin typeface="Calibri"/>
              <a:ea typeface="+mn-ea"/>
              <a:cs typeface="+mn-cs"/>
            </a:rPr>
            <a:t>     </a:t>
          </a:r>
          <a:r>
            <a:rPr lang="en-US" sz="1500" b="1" i="1" kern="1200" dirty="0">
              <a:solidFill>
                <a:sysClr val="windowText" lastClr="000000"/>
              </a:solidFill>
              <a:latin typeface="Calibri"/>
              <a:ea typeface="+mn-ea"/>
              <a:cs typeface="+mn-cs"/>
            </a:rPr>
            <a:t>Service delivery and records' management</a:t>
          </a:r>
          <a:endParaRPr lang="de-DE" sz="1500" i="1" kern="1200" dirty="0">
            <a:solidFill>
              <a:sysClr val="windowText" lastClr="000000"/>
            </a:solidFill>
            <a:latin typeface="Calibri"/>
            <a:ea typeface="+mn-ea"/>
            <a:cs typeface="+mn-cs"/>
          </a:endParaRPr>
        </a:p>
      </dsp:txBody>
      <dsp:txXfrm rot="10800000">
        <a:off x="848633" y="938737"/>
        <a:ext cx="4845304" cy="356662"/>
      </dsp:txXfrm>
    </dsp:sp>
    <dsp:sp modelId="{35EE1B9D-0A9D-4DC6-B5AF-92694767EFD8}">
      <dsp:nvSpPr>
        <dsp:cNvPr id="0" name=""/>
        <dsp:cNvSpPr/>
      </dsp:nvSpPr>
      <dsp:spPr>
        <a:xfrm>
          <a:off x="411897" y="925376"/>
          <a:ext cx="370023" cy="370023"/>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ysClr val="windowText" lastClr="0000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0.01567</cdr:x>
      <cdr:y>0.38701</cdr:y>
    </cdr:from>
    <cdr:to>
      <cdr:x>0.04958</cdr:x>
      <cdr:y>0.44464</cdr:y>
    </cdr:to>
    <cdr:sp macro="" textlink="">
      <cdr:nvSpPr>
        <cdr:cNvPr id="3" name="TextBox 1"/>
        <cdr:cNvSpPr txBox="1"/>
      </cdr:nvSpPr>
      <cdr:spPr>
        <a:xfrm xmlns:a="http://schemas.openxmlformats.org/drawingml/2006/main">
          <a:off x="124007" y="2053635"/>
          <a:ext cx="266519" cy="308565"/>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B31CD-141F-4239-A7D8-EEB493CFF59C}" type="datetimeFigureOut">
              <a:rPr lang="en-GB" smtClean="0"/>
              <a:t>17/06/2020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4356B-7A23-478A-BFE9-89881E7F4587}" type="slidenum">
              <a:rPr lang="en-GB" smtClean="0"/>
              <a:t>‹#›</a:t>
            </a:fld>
            <a:endParaRPr lang="en-GB"/>
          </a:p>
        </p:txBody>
      </p:sp>
    </p:spTree>
    <p:extLst>
      <p:ext uri="{BB962C8B-B14F-4D97-AF65-F5344CB8AC3E}">
        <p14:creationId xmlns:p14="http://schemas.microsoft.com/office/powerpoint/2010/main" val="297957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19404E-D397-4DB3-AB91-8615E3173007}" type="datetimeFigureOut">
              <a:rPr lang="en-GB" smtClean="0"/>
              <a:t>17/06/2020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2181415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19404E-D397-4DB3-AB91-8615E3173007}" type="datetimeFigureOut">
              <a:rPr lang="en-GB" smtClean="0"/>
              <a:t>17/06/2020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352222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19404E-D397-4DB3-AB91-8615E3173007}" type="datetimeFigureOut">
              <a:rPr lang="en-GB" smtClean="0"/>
              <a:t>17/06/2020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119973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19404E-D397-4DB3-AB91-8615E3173007}" type="datetimeFigureOut">
              <a:rPr lang="en-GB" smtClean="0"/>
              <a:t>17/06/2020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1489576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19404E-D397-4DB3-AB91-8615E3173007}" type="datetimeFigureOut">
              <a:rPr lang="en-GB" smtClean="0"/>
              <a:t>17/06/2020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21632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19404E-D397-4DB3-AB91-8615E3173007}" type="datetimeFigureOut">
              <a:rPr lang="en-GB" smtClean="0"/>
              <a:t>17/06/2020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1281376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19404E-D397-4DB3-AB91-8615E3173007}" type="datetimeFigureOut">
              <a:rPr lang="en-GB" smtClean="0"/>
              <a:t>17/06/2020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52353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19404E-D397-4DB3-AB91-8615E3173007}" type="datetimeFigureOut">
              <a:rPr lang="en-GB" smtClean="0"/>
              <a:t>17/06/2020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3917978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19404E-D397-4DB3-AB91-8615E3173007}" type="datetimeFigureOut">
              <a:rPr lang="en-GB" smtClean="0"/>
              <a:t>17/06/2020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126221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19404E-D397-4DB3-AB91-8615E3173007}" type="datetimeFigureOut">
              <a:rPr lang="en-GB" smtClean="0"/>
              <a:t>17/06/2020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567130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19404E-D397-4DB3-AB91-8615E3173007}" type="datetimeFigureOut">
              <a:rPr lang="en-GB" smtClean="0"/>
              <a:t>17/06/2020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7C5A05-1438-4F36-B672-70F9DBACC3B8}" type="slidenum">
              <a:rPr lang="en-GB" smtClean="0"/>
              <a:t>‹#›</a:t>
            </a:fld>
            <a:endParaRPr lang="en-GB"/>
          </a:p>
        </p:txBody>
      </p:sp>
    </p:spTree>
    <p:extLst>
      <p:ext uri="{BB962C8B-B14F-4D97-AF65-F5344CB8AC3E}">
        <p14:creationId xmlns:p14="http://schemas.microsoft.com/office/powerpoint/2010/main" val="4094887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9404E-D397-4DB3-AB91-8615E3173007}" type="datetimeFigureOut">
              <a:rPr lang="en-GB" smtClean="0"/>
              <a:t>17/06/2020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C5A05-1438-4F36-B672-70F9DBACC3B8}" type="slidenum">
              <a:rPr lang="en-GB" smtClean="0"/>
              <a:t>‹#›</a:t>
            </a:fld>
            <a:endParaRPr lang="en-GB"/>
          </a:p>
        </p:txBody>
      </p:sp>
    </p:spTree>
    <p:extLst>
      <p:ext uri="{BB962C8B-B14F-4D97-AF65-F5344CB8AC3E}">
        <p14:creationId xmlns:p14="http://schemas.microsoft.com/office/powerpoint/2010/main" val="2518414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773F-68FA-4035-9111-2A8533556817}"/>
              </a:ext>
            </a:extLst>
          </p:cNvPr>
          <p:cNvSpPr>
            <a:spLocks noGrp="1"/>
          </p:cNvSpPr>
          <p:nvPr>
            <p:ph type="ctrTitle"/>
          </p:nvPr>
        </p:nvSpPr>
        <p:spPr>
          <a:xfrm>
            <a:off x="5316322" y="570451"/>
            <a:ext cx="6201762" cy="2197247"/>
          </a:xfrm>
        </p:spPr>
        <p:txBody>
          <a:bodyPr>
            <a:normAutofit/>
          </a:bodyPr>
          <a:lstStyle/>
          <a:p>
            <a:r>
              <a:rPr lang="en-GB" sz="5500" b="1" dirty="0">
                <a:latin typeface="+mn-lt"/>
              </a:rPr>
              <a:t>From Bits to Bites   </a:t>
            </a:r>
            <a:br>
              <a:rPr lang="en-GB" sz="5500" b="1" dirty="0">
                <a:latin typeface="+mn-lt"/>
              </a:rPr>
            </a:br>
            <a:r>
              <a:rPr lang="en-GB" sz="4000" b="1" dirty="0">
                <a:solidFill>
                  <a:srgbClr val="409265"/>
                </a:solidFill>
                <a:latin typeface="+mn-lt"/>
              </a:rPr>
              <a:t>ICTs in Food Security and Nutrition Programmes</a:t>
            </a:r>
            <a:endParaRPr lang="en-GB" sz="4000" dirty="0">
              <a:solidFill>
                <a:srgbClr val="409265"/>
              </a:solidFill>
              <a:latin typeface="+mn-lt"/>
            </a:endParaRPr>
          </a:p>
        </p:txBody>
      </p:sp>
      <p:sp>
        <p:nvSpPr>
          <p:cNvPr id="3" name="Subtitle 2">
            <a:extLst>
              <a:ext uri="{FF2B5EF4-FFF2-40B4-BE49-F238E27FC236}">
                <a16:creationId xmlns:a16="http://schemas.microsoft.com/office/drawing/2014/main" id="{05619D2F-3B4F-4F25-AEBF-6892EBA2374F}"/>
              </a:ext>
            </a:extLst>
          </p:cNvPr>
          <p:cNvSpPr>
            <a:spLocks noGrp="1"/>
          </p:cNvSpPr>
          <p:nvPr>
            <p:ph type="subTitle" idx="1"/>
          </p:nvPr>
        </p:nvSpPr>
        <p:spPr>
          <a:xfrm>
            <a:off x="5316322" y="3161980"/>
            <a:ext cx="6344375" cy="3524046"/>
          </a:xfrm>
        </p:spPr>
        <p:txBody>
          <a:bodyPr>
            <a:noAutofit/>
          </a:bodyPr>
          <a:lstStyle/>
          <a:p>
            <a:endParaRPr lang="en-GB" sz="2800" i="1" dirty="0"/>
          </a:p>
          <a:p>
            <a:r>
              <a:rPr lang="en-GB" sz="3600" b="1" dirty="0"/>
              <a:t>Dr Veronica Tuffrey</a:t>
            </a:r>
          </a:p>
          <a:p>
            <a:endParaRPr lang="en-GB" sz="2800" dirty="0"/>
          </a:p>
          <a:p>
            <a:r>
              <a:rPr lang="en-GB" sz="2800" b="1" dirty="0">
                <a:solidFill>
                  <a:srgbClr val="409265"/>
                </a:solidFill>
              </a:rPr>
              <a:t>SNRD Working Group </a:t>
            </a:r>
          </a:p>
          <a:p>
            <a:r>
              <a:rPr lang="en-GB" sz="2800" b="1" dirty="0">
                <a:solidFill>
                  <a:srgbClr val="409265"/>
                </a:solidFill>
              </a:rPr>
              <a:t>Food Security, Nutrition and Resilience</a:t>
            </a:r>
          </a:p>
          <a:p>
            <a:r>
              <a:rPr lang="en-GB" sz="2800" b="1" dirty="0"/>
              <a:t>Webinar, 18 June 2020</a:t>
            </a:r>
          </a:p>
          <a:p>
            <a:endParaRPr lang="en-GB" sz="2800" dirty="0"/>
          </a:p>
          <a:p>
            <a:endParaRPr lang="en-GB" sz="2800" dirty="0"/>
          </a:p>
        </p:txBody>
      </p:sp>
      <p:pic>
        <p:nvPicPr>
          <p:cNvPr id="4" name="Picture 3">
            <a:extLst>
              <a:ext uri="{FF2B5EF4-FFF2-40B4-BE49-F238E27FC236}">
                <a16:creationId xmlns:a16="http://schemas.microsoft.com/office/drawing/2014/main" id="{DAF337D1-8302-499D-A656-86C0C37F3CE5}"/>
              </a:ext>
            </a:extLst>
          </p:cNvPr>
          <p:cNvPicPr>
            <a:picLocks noChangeAspect="1"/>
          </p:cNvPicPr>
          <p:nvPr/>
        </p:nvPicPr>
        <p:blipFill rotWithShape="1">
          <a:blip r:embed="rId2">
            <a:alphaModFix/>
          </a:blip>
          <a:srcRect l="28429" r="15484" b="2"/>
          <a:stretch/>
        </p:blipFill>
        <p:spPr>
          <a:xfrm>
            <a:off x="20" y="10"/>
            <a:ext cx="4634356" cy="6857990"/>
          </a:xfrm>
          <a:prstGeom prst="rect">
            <a:avLst/>
          </a:prstGeom>
        </p:spPr>
      </p:pic>
    </p:spTree>
    <p:extLst>
      <p:ext uri="{BB962C8B-B14F-4D97-AF65-F5344CB8AC3E}">
        <p14:creationId xmlns:p14="http://schemas.microsoft.com/office/powerpoint/2010/main" val="3182191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Inhaltsplatzhalter 3">
            <a:extLst>
              <a:ext uri="{FF2B5EF4-FFF2-40B4-BE49-F238E27FC236}">
                <a16:creationId xmlns:a16="http://schemas.microsoft.com/office/drawing/2014/main" id="{0B894AF5-C463-4865-826D-72F3790A9280}"/>
              </a:ext>
            </a:extLst>
          </p:cNvPr>
          <p:cNvGraphicFramePr>
            <a:graphicFrameLocks/>
          </p:cNvGraphicFramePr>
          <p:nvPr>
            <p:extLst>
              <p:ext uri="{D42A27DB-BD31-4B8C-83A1-F6EECF244321}">
                <p14:modId xmlns:p14="http://schemas.microsoft.com/office/powerpoint/2010/main" val="3732519704"/>
              </p:ext>
            </p:extLst>
          </p:nvPr>
        </p:nvGraphicFramePr>
        <p:xfrm>
          <a:off x="2799589" y="422194"/>
          <a:ext cx="8382191" cy="5234901"/>
        </p:xfrm>
        <a:graphic>
          <a:graphicData uri="http://schemas.openxmlformats.org/drawingml/2006/table">
            <a:tbl>
              <a:tblPr firstRow="1" firstCol="1" bandRow="1">
                <a:tableStyleId>{5C22544A-7EE6-4342-B048-85BDC9FD1C3A}</a:tableStyleId>
              </a:tblPr>
              <a:tblGrid>
                <a:gridCol w="8382191">
                  <a:extLst>
                    <a:ext uri="{9D8B030D-6E8A-4147-A177-3AD203B41FA5}">
                      <a16:colId xmlns:a16="http://schemas.microsoft.com/office/drawing/2014/main" val="703837279"/>
                    </a:ext>
                  </a:extLst>
                </a:gridCol>
              </a:tblGrid>
              <a:tr h="5234901">
                <a:tc>
                  <a:txBody>
                    <a:bodyPr/>
                    <a:lstStyle/>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br>
                        <a:rPr lang="de-DE" sz="900" dirty="0">
                          <a:effectLst/>
                        </a:rPr>
                      </a:br>
                      <a:endParaRPr lang="de-DE" sz="900" dirty="0">
                        <a:solidFill>
                          <a:schemeClr val="tx1"/>
                        </a:solidFill>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endParaRPr>
                    </a:p>
                    <a:p>
                      <a:pPr algn="l">
                        <a:lnSpc>
                          <a:spcPct val="115000"/>
                        </a:lnSpc>
                        <a:spcAft>
                          <a:spcPts val="0"/>
                        </a:spcAft>
                      </a:pPr>
                      <a:r>
                        <a:rPr lang="en-US" sz="900" dirty="0">
                          <a:effectLst/>
                        </a:rPr>
                        <a:t> </a:t>
                      </a:r>
                      <a:endParaRPr lang="de-D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462" marR="56462" marT="0" marB="0">
                    <a:noFill/>
                  </a:tcPr>
                </a:tc>
                <a:extLst>
                  <a:ext uri="{0D108BD9-81ED-4DB2-BD59-A6C34878D82A}">
                    <a16:rowId xmlns:a16="http://schemas.microsoft.com/office/drawing/2014/main" val="169339776"/>
                  </a:ext>
                </a:extLst>
              </a:tr>
            </a:tbl>
          </a:graphicData>
        </a:graphic>
      </p:graphicFrame>
      <p:graphicFrame>
        <p:nvGraphicFramePr>
          <p:cNvPr id="11" name="Diagramm 4">
            <a:extLst>
              <a:ext uri="{FF2B5EF4-FFF2-40B4-BE49-F238E27FC236}">
                <a16:creationId xmlns:a16="http://schemas.microsoft.com/office/drawing/2014/main" id="{3C898BDB-43DD-448F-A340-FCEEB718BACB}"/>
              </a:ext>
            </a:extLst>
          </p:cNvPr>
          <p:cNvGraphicFramePr/>
          <p:nvPr>
            <p:extLst>
              <p:ext uri="{D42A27DB-BD31-4B8C-83A1-F6EECF244321}">
                <p14:modId xmlns:p14="http://schemas.microsoft.com/office/powerpoint/2010/main" val="4285340945"/>
              </p:ext>
            </p:extLst>
          </p:nvPr>
        </p:nvGraphicFramePr>
        <p:xfrm>
          <a:off x="3101794" y="1265074"/>
          <a:ext cx="6362700" cy="1190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m 5">
            <a:extLst>
              <a:ext uri="{FF2B5EF4-FFF2-40B4-BE49-F238E27FC236}">
                <a16:creationId xmlns:a16="http://schemas.microsoft.com/office/drawing/2014/main" id="{00BED7B5-BE52-4538-9CC7-9692EB80F0AE}"/>
              </a:ext>
            </a:extLst>
          </p:cNvPr>
          <p:cNvGraphicFramePr/>
          <p:nvPr>
            <p:extLst>
              <p:ext uri="{D42A27DB-BD31-4B8C-83A1-F6EECF244321}">
                <p14:modId xmlns:p14="http://schemas.microsoft.com/office/powerpoint/2010/main" val="3499881580"/>
              </p:ext>
            </p:extLst>
          </p:nvPr>
        </p:nvGraphicFramePr>
        <p:xfrm>
          <a:off x="3122896" y="2943478"/>
          <a:ext cx="6219825" cy="12096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m 6">
            <a:extLst>
              <a:ext uri="{FF2B5EF4-FFF2-40B4-BE49-F238E27FC236}">
                <a16:creationId xmlns:a16="http://schemas.microsoft.com/office/drawing/2014/main" id="{785F9BF8-AC98-461D-8D5B-70CF15CB379F}"/>
              </a:ext>
            </a:extLst>
          </p:cNvPr>
          <p:cNvGraphicFramePr/>
          <p:nvPr>
            <p:extLst>
              <p:ext uri="{D42A27DB-BD31-4B8C-83A1-F6EECF244321}">
                <p14:modId xmlns:p14="http://schemas.microsoft.com/office/powerpoint/2010/main" val="2495795437"/>
              </p:ext>
            </p:extLst>
          </p:nvPr>
        </p:nvGraphicFramePr>
        <p:xfrm>
          <a:off x="3122895" y="4660622"/>
          <a:ext cx="6419850" cy="1295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echteck 7">
            <a:extLst>
              <a:ext uri="{FF2B5EF4-FFF2-40B4-BE49-F238E27FC236}">
                <a16:creationId xmlns:a16="http://schemas.microsoft.com/office/drawing/2014/main" id="{2F38E7E3-B05B-4CC5-B76E-10A8A5CA360A}"/>
              </a:ext>
            </a:extLst>
          </p:cNvPr>
          <p:cNvSpPr/>
          <p:nvPr/>
        </p:nvSpPr>
        <p:spPr bwMode="auto">
          <a:xfrm>
            <a:off x="8993268" y="1420879"/>
            <a:ext cx="2499736" cy="914400"/>
          </a:xfrm>
          <a:prstGeom prst="rect">
            <a:avLst/>
          </a:prstGeom>
          <a:solidFill>
            <a:srgbClr val="97D1B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15000"/>
              </a:lnSpc>
            </a:pPr>
            <a:r>
              <a:rPr lang="en-GB" sz="1600" b="1" dirty="0"/>
              <a:t>Data collection </a:t>
            </a:r>
          </a:p>
          <a:p>
            <a:pPr algn="ctr">
              <a:lnSpc>
                <a:spcPct val="115000"/>
              </a:lnSpc>
            </a:pPr>
            <a:r>
              <a:rPr lang="en-GB" sz="1600" b="1" dirty="0"/>
              <a:t>to assess, monitor </a:t>
            </a:r>
          </a:p>
          <a:p>
            <a:pPr algn="ctr">
              <a:lnSpc>
                <a:spcPct val="115000"/>
              </a:lnSpc>
            </a:pPr>
            <a:r>
              <a:rPr lang="en-GB" sz="1600" b="1" dirty="0"/>
              <a:t>and plan</a:t>
            </a:r>
            <a:endParaRPr lang="de-DE" sz="1600" b="1" dirty="0"/>
          </a:p>
        </p:txBody>
      </p:sp>
      <p:sp>
        <p:nvSpPr>
          <p:cNvPr id="15" name="Rechteck 8">
            <a:extLst>
              <a:ext uri="{FF2B5EF4-FFF2-40B4-BE49-F238E27FC236}">
                <a16:creationId xmlns:a16="http://schemas.microsoft.com/office/drawing/2014/main" id="{99E83AEC-9B06-4894-AFAE-F66625FFC58F}"/>
              </a:ext>
            </a:extLst>
          </p:cNvPr>
          <p:cNvSpPr/>
          <p:nvPr/>
        </p:nvSpPr>
        <p:spPr bwMode="auto">
          <a:xfrm>
            <a:off x="9018434" y="3046431"/>
            <a:ext cx="2499736" cy="914400"/>
          </a:xfrm>
          <a:prstGeom prst="rect">
            <a:avLst/>
          </a:prstGeom>
          <a:solidFill>
            <a:schemeClr val="accent5">
              <a:lumMod val="40000"/>
              <a:lumOff val="6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15000"/>
              </a:lnSpc>
            </a:pPr>
            <a:r>
              <a:rPr lang="en-GB" sz="1600" b="1" dirty="0"/>
              <a:t>Communication </a:t>
            </a:r>
          </a:p>
          <a:p>
            <a:pPr algn="ctr">
              <a:lnSpc>
                <a:spcPct val="115000"/>
              </a:lnSpc>
            </a:pPr>
            <a:r>
              <a:rPr lang="en-GB" sz="1600" b="1" dirty="0"/>
              <a:t>to inform, train and motivate </a:t>
            </a:r>
            <a:endParaRPr lang="de-DE" sz="1600" b="1" dirty="0"/>
          </a:p>
        </p:txBody>
      </p:sp>
      <p:sp>
        <p:nvSpPr>
          <p:cNvPr id="16" name="Rechteck 9">
            <a:extLst>
              <a:ext uri="{FF2B5EF4-FFF2-40B4-BE49-F238E27FC236}">
                <a16:creationId xmlns:a16="http://schemas.microsoft.com/office/drawing/2014/main" id="{DA2993CC-BB45-42F8-8E7C-F8192FC546B1}"/>
              </a:ext>
            </a:extLst>
          </p:cNvPr>
          <p:cNvSpPr/>
          <p:nvPr/>
        </p:nvSpPr>
        <p:spPr bwMode="auto">
          <a:xfrm>
            <a:off x="9010045" y="4836164"/>
            <a:ext cx="2499736" cy="914400"/>
          </a:xfrm>
          <a:prstGeom prst="rect">
            <a:avLst/>
          </a:prstGeom>
          <a:solidFill>
            <a:schemeClr val="accent6">
              <a:lumMod val="40000"/>
              <a:lumOff val="6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15000"/>
              </a:lnSpc>
            </a:pPr>
            <a:r>
              <a:rPr lang="en-US" sz="1100" dirty="0"/>
              <a:t> </a:t>
            </a:r>
            <a:r>
              <a:rPr lang="en-GB" sz="1600" b="1" dirty="0"/>
              <a:t>Administration </a:t>
            </a:r>
          </a:p>
          <a:p>
            <a:pPr algn="ctr">
              <a:lnSpc>
                <a:spcPct val="115000"/>
              </a:lnSpc>
            </a:pPr>
            <a:r>
              <a:rPr lang="en-GB" sz="1600" b="1" dirty="0"/>
              <a:t>to connect, pay and </a:t>
            </a:r>
          </a:p>
          <a:p>
            <a:pPr algn="ctr">
              <a:lnSpc>
                <a:spcPct val="115000"/>
              </a:lnSpc>
            </a:pPr>
            <a:r>
              <a:rPr lang="en-GB" sz="1600" b="1" dirty="0"/>
              <a:t>deliver services</a:t>
            </a:r>
            <a:endParaRPr lang="de-DE" sz="1600" b="1" dirty="0"/>
          </a:p>
        </p:txBody>
      </p:sp>
      <p:sp>
        <p:nvSpPr>
          <p:cNvPr id="17" name="TextBox 16">
            <a:extLst>
              <a:ext uri="{FF2B5EF4-FFF2-40B4-BE49-F238E27FC236}">
                <a16:creationId xmlns:a16="http://schemas.microsoft.com/office/drawing/2014/main" id="{9B308D62-CF12-402D-97EE-782C64A7E37D}"/>
              </a:ext>
            </a:extLst>
          </p:cNvPr>
          <p:cNvSpPr txBox="1"/>
          <p:nvPr/>
        </p:nvSpPr>
        <p:spPr>
          <a:xfrm>
            <a:off x="149629" y="365125"/>
            <a:ext cx="2826327" cy="5912107"/>
          </a:xfrm>
          <a:prstGeom prst="ellipse">
            <a:avLst/>
          </a:prstGeom>
        </p:spPr>
        <p:txBody>
          <a:bodyPr vert="horz" lIns="91440" tIns="45720" rIns="91440" bIns="45720" rtlCol="0" anchor="ctr">
            <a:noAutofit/>
          </a:bodyPr>
          <a:lstStyle/>
          <a:p>
            <a:pPr defTabSz="914400">
              <a:lnSpc>
                <a:spcPct val="90000"/>
              </a:lnSpc>
              <a:spcBef>
                <a:spcPct val="0"/>
              </a:spcBef>
              <a:spcAft>
                <a:spcPts val="600"/>
              </a:spcAft>
            </a:pPr>
            <a:r>
              <a:rPr lang="en-US" sz="3600" b="1" dirty="0">
                <a:solidFill>
                  <a:srgbClr val="409265"/>
                </a:solidFill>
                <a:ea typeface="+mj-ea"/>
                <a:cs typeface="+mj-cs"/>
              </a:rPr>
              <a:t>Nine domains of e-Nutrition</a:t>
            </a:r>
          </a:p>
        </p:txBody>
      </p:sp>
    </p:spTree>
    <p:extLst>
      <p:ext uri="{BB962C8B-B14F-4D97-AF65-F5344CB8AC3E}">
        <p14:creationId xmlns:p14="http://schemas.microsoft.com/office/powerpoint/2010/main" val="78221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2" grpId="0">
        <p:bldAsOne/>
      </p:bldGraphic>
      <p:bldGraphic spid="13" grpId="0">
        <p:bldAsOne/>
      </p:bldGraphic>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FD7F-4835-4C83-B0E8-AE1C24091A11}"/>
              </a:ext>
            </a:extLst>
          </p:cNvPr>
          <p:cNvSpPr>
            <a:spLocks noGrp="1"/>
          </p:cNvSpPr>
          <p:nvPr>
            <p:ph type="title"/>
          </p:nvPr>
        </p:nvSpPr>
        <p:spPr>
          <a:xfrm>
            <a:off x="609425" y="114720"/>
            <a:ext cx="4681742" cy="878328"/>
          </a:xfrm>
        </p:spPr>
        <p:txBody>
          <a:bodyPr anchor="b">
            <a:normAutofit/>
          </a:bodyPr>
          <a:lstStyle/>
          <a:p>
            <a:r>
              <a:rPr lang="en-GB" b="1" dirty="0">
                <a:solidFill>
                  <a:srgbClr val="409265"/>
                </a:solidFill>
                <a:latin typeface="+mn-lt"/>
              </a:rPr>
              <a:t>Findings - GIZ</a:t>
            </a:r>
          </a:p>
        </p:txBody>
      </p:sp>
      <p:sp>
        <p:nvSpPr>
          <p:cNvPr id="3" name="Content Placeholder 2">
            <a:extLst>
              <a:ext uri="{FF2B5EF4-FFF2-40B4-BE49-F238E27FC236}">
                <a16:creationId xmlns:a16="http://schemas.microsoft.com/office/drawing/2014/main" id="{E0C2C229-86C9-44E0-8D7A-AD6EBBFFCAC3}"/>
              </a:ext>
            </a:extLst>
          </p:cNvPr>
          <p:cNvSpPr>
            <a:spLocks noGrp="1"/>
          </p:cNvSpPr>
          <p:nvPr>
            <p:ph idx="1"/>
          </p:nvPr>
        </p:nvSpPr>
        <p:spPr>
          <a:xfrm>
            <a:off x="295423" y="1122513"/>
            <a:ext cx="11211046" cy="5511044"/>
          </a:xfrm>
          <a:ln>
            <a:solidFill>
              <a:schemeClr val="bg1"/>
            </a:solidFill>
          </a:ln>
        </p:spPr>
        <p:style>
          <a:lnRef idx="2">
            <a:schemeClr val="accent2"/>
          </a:lnRef>
          <a:fillRef idx="1">
            <a:schemeClr val="lt1"/>
          </a:fillRef>
          <a:effectRef idx="0">
            <a:schemeClr val="accent2"/>
          </a:effectRef>
          <a:fontRef idx="minor">
            <a:schemeClr val="dk1"/>
          </a:fontRef>
        </p:style>
        <p:txBody>
          <a:bodyPr>
            <a:noAutofit/>
          </a:bodyPr>
          <a:lstStyle/>
          <a:p>
            <a:pPr marL="0" indent="0">
              <a:buNone/>
            </a:pPr>
            <a:r>
              <a:rPr lang="en-GB" sz="2400" b="1" i="1" dirty="0"/>
              <a:t>GIZ is very active in two domains:</a:t>
            </a:r>
          </a:p>
          <a:p>
            <a:pPr marL="0" indent="0">
              <a:buNone/>
            </a:pPr>
            <a:r>
              <a:rPr lang="en-GB" sz="2400" b="1" dirty="0">
                <a:ln>
                  <a:solidFill>
                    <a:schemeClr val="accent6">
                      <a:lumMod val="75000"/>
                    </a:schemeClr>
                  </a:solidFill>
                </a:ln>
                <a:solidFill>
                  <a:schemeClr val="accent5">
                    <a:lumMod val="75000"/>
                  </a:schemeClr>
                </a:solidFill>
              </a:rPr>
              <a:t>2) Monitoring and evaluation </a:t>
            </a:r>
          </a:p>
          <a:p>
            <a:pPr marL="0" indent="0">
              <a:buNone/>
            </a:pPr>
            <a:r>
              <a:rPr lang="en-GB" sz="2400" dirty="0"/>
              <a:t>	e.g. digital dashboard in India</a:t>
            </a:r>
          </a:p>
          <a:p>
            <a:pPr marL="0" indent="0">
              <a:buNone/>
            </a:pPr>
            <a:r>
              <a:rPr lang="en-GB" sz="2400" b="1" dirty="0">
                <a:ln>
                  <a:solidFill>
                    <a:schemeClr val="accent5">
                      <a:lumMod val="75000"/>
                    </a:schemeClr>
                  </a:solidFill>
                </a:ln>
                <a:solidFill>
                  <a:schemeClr val="accent5">
                    <a:lumMod val="75000"/>
                  </a:schemeClr>
                </a:solidFill>
              </a:rPr>
              <a:t>4) Information and education for the public     </a:t>
            </a:r>
          </a:p>
          <a:p>
            <a:pPr marL="0" indent="0">
              <a:buNone/>
            </a:pPr>
            <a:r>
              <a:rPr lang="en-GB" sz="2400" dirty="0"/>
              <a:t>	e.g. Telephone hotline in Malawi</a:t>
            </a:r>
          </a:p>
          <a:p>
            <a:pPr marL="0" indent="0">
              <a:buNone/>
            </a:pPr>
            <a:endParaRPr lang="en-GB" sz="1100" dirty="0"/>
          </a:p>
          <a:p>
            <a:pPr marL="0" indent="0">
              <a:buNone/>
            </a:pPr>
            <a:r>
              <a:rPr lang="en-GB" sz="2400" b="1" i="1" dirty="0"/>
              <a:t>GIZ is also active in: </a:t>
            </a:r>
          </a:p>
          <a:p>
            <a:pPr marL="0" indent="0">
              <a:buNone/>
            </a:pPr>
            <a:r>
              <a:rPr lang="en-GB" sz="2400" b="1" dirty="0">
                <a:ln>
                  <a:solidFill>
                    <a:schemeClr val="accent6">
                      <a:lumMod val="75000"/>
                    </a:schemeClr>
                  </a:solidFill>
                </a:ln>
                <a:solidFill>
                  <a:schemeClr val="accent5">
                    <a:lumMod val="75000"/>
                  </a:schemeClr>
                </a:solidFill>
              </a:rPr>
              <a:t>1) Individual assessments and diagnostics </a:t>
            </a:r>
            <a:r>
              <a:rPr lang="en-GB" sz="2400" dirty="0"/>
              <a:t>- app to calculate micronutrient intake</a:t>
            </a:r>
          </a:p>
          <a:p>
            <a:pPr marL="0" indent="0">
              <a:buNone/>
            </a:pPr>
            <a:r>
              <a:rPr lang="en-GB" sz="2400" b="1" dirty="0">
                <a:ln>
                  <a:solidFill>
                    <a:schemeClr val="accent6">
                      <a:lumMod val="75000"/>
                    </a:schemeClr>
                  </a:solidFill>
                </a:ln>
                <a:solidFill>
                  <a:schemeClr val="accent5">
                    <a:lumMod val="75000"/>
                  </a:schemeClr>
                </a:solidFill>
              </a:rPr>
              <a:t>3) Surveillance, early warning and planning </a:t>
            </a:r>
            <a:r>
              <a:rPr lang="en-GB" sz="2400" dirty="0"/>
              <a:t>– mapping projects and indicators in Yemen</a:t>
            </a:r>
          </a:p>
          <a:p>
            <a:pPr marL="0" indent="0">
              <a:buNone/>
            </a:pPr>
            <a:r>
              <a:rPr lang="en-GB" sz="2400" b="1" dirty="0">
                <a:ln>
                  <a:solidFill>
                    <a:schemeClr val="accent5">
                      <a:lumMod val="75000"/>
                    </a:schemeClr>
                  </a:solidFill>
                </a:ln>
                <a:solidFill>
                  <a:schemeClr val="accent5">
                    <a:lumMod val="75000"/>
                  </a:schemeClr>
                </a:solidFill>
              </a:rPr>
              <a:t>5) Information, education and decision-support of nutrition personnel </a:t>
            </a:r>
            <a:r>
              <a:rPr lang="en-GB" sz="2400" b="1" dirty="0"/>
              <a:t>– </a:t>
            </a:r>
            <a:r>
              <a:rPr lang="en-GB" sz="2400" dirty="0"/>
              <a:t>e-learning platform for nutrition workers, and Network for Information on Climate Change in India</a:t>
            </a:r>
          </a:p>
          <a:p>
            <a:pPr marL="0" indent="0">
              <a:buNone/>
            </a:pPr>
            <a:r>
              <a:rPr lang="en-GB" sz="2400" b="1" dirty="0">
                <a:ln>
                  <a:solidFill>
                    <a:schemeClr val="accent6">
                      <a:lumMod val="75000"/>
                    </a:schemeClr>
                  </a:solidFill>
                </a:ln>
                <a:solidFill>
                  <a:schemeClr val="accent6">
                    <a:lumMod val="75000"/>
                  </a:schemeClr>
                </a:solidFill>
              </a:rPr>
              <a:t>7) Promoting links </a:t>
            </a:r>
            <a:r>
              <a:rPr lang="en-GB" sz="2400" b="1" dirty="0"/>
              <a:t>- </a:t>
            </a:r>
            <a:r>
              <a:rPr lang="en-GB" sz="2400" dirty="0"/>
              <a:t>website links producers with wholesalers in Cameroon</a:t>
            </a:r>
          </a:p>
          <a:p>
            <a:pPr marL="0" indent="0">
              <a:buNone/>
            </a:pPr>
            <a:r>
              <a:rPr lang="en-GB" sz="2400" b="1" dirty="0">
                <a:ln>
                  <a:solidFill>
                    <a:schemeClr val="accent6">
                      <a:lumMod val="75000"/>
                    </a:schemeClr>
                  </a:solidFill>
                </a:ln>
                <a:solidFill>
                  <a:schemeClr val="accent6">
                    <a:lumMod val="75000"/>
                  </a:schemeClr>
                </a:solidFill>
              </a:rPr>
              <a:t>8) Financial transactions </a:t>
            </a:r>
            <a:r>
              <a:rPr lang="en-GB" sz="2400" b="1" dirty="0"/>
              <a:t>- </a:t>
            </a:r>
            <a:r>
              <a:rPr lang="en-GB" sz="2400" dirty="0"/>
              <a:t>supporting government administration of PDS in India</a:t>
            </a:r>
          </a:p>
        </p:txBody>
      </p:sp>
      <p:pic>
        <p:nvPicPr>
          <p:cNvPr id="4" name="Picture 3">
            <a:extLst>
              <a:ext uri="{FF2B5EF4-FFF2-40B4-BE49-F238E27FC236}">
                <a16:creationId xmlns:a16="http://schemas.microsoft.com/office/drawing/2014/main" id="{5DDE2178-E893-4A81-B7B1-DBBBEE003624}"/>
              </a:ext>
            </a:extLst>
          </p:cNvPr>
          <p:cNvPicPr>
            <a:picLocks noChangeAspect="1"/>
          </p:cNvPicPr>
          <p:nvPr/>
        </p:nvPicPr>
        <p:blipFill>
          <a:blip r:embed="rId2"/>
          <a:stretch>
            <a:fillRect/>
          </a:stretch>
        </p:blipFill>
        <p:spPr>
          <a:xfrm>
            <a:off x="6123962" y="516604"/>
            <a:ext cx="5078835" cy="3120577"/>
          </a:xfrm>
          <a:prstGeom prst="rect">
            <a:avLst/>
          </a:prstGeom>
        </p:spPr>
      </p:pic>
    </p:spTree>
    <p:extLst>
      <p:ext uri="{BB962C8B-B14F-4D97-AF65-F5344CB8AC3E}">
        <p14:creationId xmlns:p14="http://schemas.microsoft.com/office/powerpoint/2010/main" val="383754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8B73-7C82-4910-A591-EE66C4A290AB}"/>
              </a:ext>
            </a:extLst>
          </p:cNvPr>
          <p:cNvSpPr>
            <a:spLocks noGrp="1"/>
          </p:cNvSpPr>
          <p:nvPr>
            <p:ph type="title"/>
          </p:nvPr>
        </p:nvSpPr>
        <p:spPr>
          <a:xfrm>
            <a:off x="201336" y="433545"/>
            <a:ext cx="11845255" cy="930447"/>
          </a:xfrm>
        </p:spPr>
        <p:txBody>
          <a:bodyPr vert="horz" lIns="91440" tIns="45720" rIns="91440" bIns="45720" rtlCol="0" anchor="b">
            <a:noAutofit/>
          </a:bodyPr>
          <a:lstStyle/>
          <a:p>
            <a:pPr algn="ctr"/>
            <a:r>
              <a:rPr lang="en-US" sz="4000" b="1" dirty="0">
                <a:solidFill>
                  <a:srgbClr val="409265"/>
                </a:solidFill>
                <a:latin typeface="+mn-lt"/>
              </a:rPr>
              <a:t>Findings – Other agencies</a:t>
            </a:r>
            <a:br>
              <a:rPr lang="en-US" sz="3600" b="1" dirty="0">
                <a:solidFill>
                  <a:srgbClr val="3027E1"/>
                </a:solidFill>
                <a:latin typeface="+mn-lt"/>
              </a:rPr>
            </a:br>
            <a:r>
              <a:rPr lang="en-US" sz="2800" dirty="0">
                <a:latin typeface="+mn-lt"/>
              </a:rPr>
              <a:t>Wide range e.g. </a:t>
            </a:r>
            <a:r>
              <a:rPr lang="en-US" sz="2800" i="1" dirty="0">
                <a:latin typeface="+mn-lt"/>
              </a:rPr>
              <a:t>Child growth monitor app, “Talking Book” and Iris scan camera</a:t>
            </a:r>
            <a:endParaRPr lang="en-US" sz="2800" i="1" kern="1200" dirty="0">
              <a:latin typeface="+mn-lt"/>
            </a:endParaRPr>
          </a:p>
        </p:txBody>
      </p:sp>
      <p:pic>
        <p:nvPicPr>
          <p:cNvPr id="4" name="Content Placeholder 3">
            <a:extLst>
              <a:ext uri="{FF2B5EF4-FFF2-40B4-BE49-F238E27FC236}">
                <a16:creationId xmlns:a16="http://schemas.microsoft.com/office/drawing/2014/main" id="{F58FB7C4-E629-4369-BDA8-AA066BA9B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301" y="4192460"/>
            <a:ext cx="3732222" cy="2174784"/>
          </a:xfrm>
          <a:prstGeom prst="rect">
            <a:avLst/>
          </a:prstGeom>
        </p:spPr>
      </p:pic>
      <p:pic>
        <p:nvPicPr>
          <p:cNvPr id="5" name="Picture 4">
            <a:extLst>
              <a:ext uri="{FF2B5EF4-FFF2-40B4-BE49-F238E27FC236}">
                <a16:creationId xmlns:a16="http://schemas.microsoft.com/office/drawing/2014/main" id="{83D7F054-2C1A-41BB-AB3D-E57AEC9344D7}"/>
              </a:ext>
            </a:extLst>
          </p:cNvPr>
          <p:cNvPicPr>
            <a:picLocks noChangeAspect="1"/>
          </p:cNvPicPr>
          <p:nvPr/>
        </p:nvPicPr>
        <p:blipFill>
          <a:blip r:embed="rId3"/>
          <a:stretch>
            <a:fillRect/>
          </a:stretch>
        </p:blipFill>
        <p:spPr>
          <a:xfrm>
            <a:off x="6264629" y="4218320"/>
            <a:ext cx="5081743" cy="2390996"/>
          </a:xfrm>
          <a:prstGeom prst="rect">
            <a:avLst/>
          </a:prstGeom>
        </p:spPr>
      </p:pic>
      <p:pic>
        <p:nvPicPr>
          <p:cNvPr id="8" name="Picture 7">
            <a:extLst>
              <a:ext uri="{FF2B5EF4-FFF2-40B4-BE49-F238E27FC236}">
                <a16:creationId xmlns:a16="http://schemas.microsoft.com/office/drawing/2014/main" id="{87475C3A-B1A2-494A-95FC-A3EB6D432E76}"/>
              </a:ext>
            </a:extLst>
          </p:cNvPr>
          <p:cNvPicPr>
            <a:picLocks noChangeAspect="1"/>
          </p:cNvPicPr>
          <p:nvPr/>
        </p:nvPicPr>
        <p:blipFill>
          <a:blip r:embed="rId4"/>
          <a:stretch>
            <a:fillRect/>
          </a:stretch>
        </p:blipFill>
        <p:spPr>
          <a:xfrm>
            <a:off x="2163085" y="1638723"/>
            <a:ext cx="7559755" cy="2310744"/>
          </a:xfrm>
          <a:prstGeom prst="rect">
            <a:avLst/>
          </a:prstGeom>
        </p:spPr>
      </p:pic>
    </p:spTree>
    <p:extLst>
      <p:ext uri="{BB962C8B-B14F-4D97-AF65-F5344CB8AC3E}">
        <p14:creationId xmlns:p14="http://schemas.microsoft.com/office/powerpoint/2010/main" val="35917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C09B-37EB-41CD-ABB6-20F05D2961FC}"/>
              </a:ext>
            </a:extLst>
          </p:cNvPr>
          <p:cNvSpPr>
            <a:spLocks noGrp="1"/>
          </p:cNvSpPr>
          <p:nvPr>
            <p:ph type="title"/>
          </p:nvPr>
        </p:nvSpPr>
        <p:spPr>
          <a:xfrm>
            <a:off x="284527" y="921932"/>
            <a:ext cx="2969029" cy="4930246"/>
          </a:xfrm>
        </p:spPr>
        <p:txBody>
          <a:bodyPr>
            <a:normAutofit/>
          </a:bodyPr>
          <a:lstStyle/>
          <a:p>
            <a:pPr algn="r"/>
            <a:r>
              <a:rPr lang="en-GB" sz="3600" b="1" dirty="0">
                <a:solidFill>
                  <a:srgbClr val="409265"/>
                </a:solidFill>
                <a:latin typeface="+mn-lt"/>
              </a:rPr>
              <a:t>Examples of suggestions for future GIZ activities</a:t>
            </a:r>
          </a:p>
        </p:txBody>
      </p:sp>
      <p:sp>
        <p:nvSpPr>
          <p:cNvPr id="3" name="Content Placeholder 2">
            <a:extLst>
              <a:ext uri="{FF2B5EF4-FFF2-40B4-BE49-F238E27FC236}">
                <a16:creationId xmlns:a16="http://schemas.microsoft.com/office/drawing/2014/main" id="{1D9C8311-D596-4574-A895-15654D381A07}"/>
              </a:ext>
            </a:extLst>
          </p:cNvPr>
          <p:cNvSpPr>
            <a:spLocks noGrp="1"/>
          </p:cNvSpPr>
          <p:nvPr>
            <p:ph idx="1"/>
          </p:nvPr>
        </p:nvSpPr>
        <p:spPr>
          <a:xfrm>
            <a:off x="3522490" y="364001"/>
            <a:ext cx="8245476" cy="6309360"/>
          </a:xfrm>
        </p:spPr>
        <p:txBody>
          <a:bodyPr anchor="ctr">
            <a:normAutofit lnSpcReduction="10000"/>
          </a:bodyPr>
          <a:lstStyle/>
          <a:p>
            <a:endParaRPr lang="en-GB" sz="2400" dirty="0"/>
          </a:p>
          <a:p>
            <a:pPr marL="0" indent="0">
              <a:buNone/>
            </a:pPr>
            <a:r>
              <a:rPr lang="en-GB" sz="2400" b="1" dirty="0">
                <a:ln>
                  <a:solidFill>
                    <a:schemeClr val="accent6">
                      <a:lumMod val="75000"/>
                    </a:schemeClr>
                  </a:solidFill>
                </a:ln>
                <a:solidFill>
                  <a:schemeClr val="accent5">
                    <a:lumMod val="75000"/>
                  </a:schemeClr>
                </a:solidFill>
              </a:rPr>
              <a:t>Data collection to assess, monitor and plan </a:t>
            </a:r>
          </a:p>
          <a:p>
            <a:pPr lvl="1"/>
            <a:r>
              <a:rPr lang="en-GB" dirty="0"/>
              <a:t>Adopt field-friendly methods for anthropometric and micronutrient assessment</a:t>
            </a:r>
          </a:p>
          <a:p>
            <a:pPr lvl="1"/>
            <a:r>
              <a:rPr lang="en-GB" dirty="0"/>
              <a:t>Incorporate nutrition outcomes reinforced by ICT into social protection and WASH programmes </a:t>
            </a:r>
          </a:p>
          <a:p>
            <a:pPr lvl="1"/>
            <a:r>
              <a:rPr lang="en-GB" dirty="0"/>
              <a:t>Use nutrition modelling tools</a:t>
            </a:r>
          </a:p>
          <a:p>
            <a:pPr marL="0" indent="0">
              <a:buNone/>
            </a:pPr>
            <a:r>
              <a:rPr lang="en-GB" sz="2400" b="1" dirty="0">
                <a:ln>
                  <a:solidFill>
                    <a:schemeClr val="accent5">
                      <a:lumMod val="75000"/>
                    </a:schemeClr>
                  </a:solidFill>
                </a:ln>
                <a:solidFill>
                  <a:schemeClr val="accent5">
                    <a:lumMod val="75000"/>
                  </a:schemeClr>
                </a:solidFill>
              </a:rPr>
              <a:t>Communication to inform, train and motivate </a:t>
            </a:r>
          </a:p>
          <a:p>
            <a:pPr lvl="1"/>
            <a:r>
              <a:rPr lang="en-GB" dirty="0"/>
              <a:t>Use wider range of technologies e.g. </a:t>
            </a:r>
            <a:r>
              <a:rPr lang="en-GB" dirty="0" err="1"/>
              <a:t>uni</a:t>
            </a:r>
            <a:r>
              <a:rPr lang="en-GB" dirty="0"/>
              <a:t>- and bi-directional SMS messages</a:t>
            </a:r>
          </a:p>
          <a:p>
            <a:pPr lvl="1"/>
            <a:r>
              <a:rPr lang="en-GB" dirty="0"/>
              <a:t>Create internal online forum for discussion, sharing experiences and distributing information about use of ICT</a:t>
            </a:r>
          </a:p>
          <a:p>
            <a:pPr marL="0" indent="0">
              <a:lnSpc>
                <a:spcPct val="100000"/>
              </a:lnSpc>
              <a:buNone/>
            </a:pPr>
            <a:r>
              <a:rPr lang="en-GB" sz="2400" b="1" dirty="0">
                <a:ln>
                  <a:solidFill>
                    <a:schemeClr val="accent6">
                      <a:lumMod val="75000"/>
                    </a:schemeClr>
                  </a:solidFill>
                </a:ln>
                <a:solidFill>
                  <a:schemeClr val="accent6">
                    <a:lumMod val="75000"/>
                  </a:schemeClr>
                </a:solidFill>
              </a:rPr>
              <a:t>Administration to connect pay and deliver services </a:t>
            </a:r>
          </a:p>
          <a:p>
            <a:pPr lvl="1"/>
            <a:r>
              <a:rPr lang="en-GB" dirty="0"/>
              <a:t>Develop apps to link farmers for sharing information and experiences</a:t>
            </a:r>
          </a:p>
          <a:p>
            <a:pPr lvl="1"/>
            <a:r>
              <a:rPr lang="en-GB" dirty="0"/>
              <a:t>Incorporate biometric and blockchain technology into software to enable secure transactions</a:t>
            </a:r>
          </a:p>
          <a:p>
            <a:endParaRPr lang="en-GB" sz="2200" dirty="0"/>
          </a:p>
          <a:p>
            <a:endParaRPr lang="en-GB" sz="2200" dirty="0"/>
          </a:p>
        </p:txBody>
      </p:sp>
    </p:spTree>
    <p:extLst>
      <p:ext uri="{BB962C8B-B14F-4D97-AF65-F5344CB8AC3E}">
        <p14:creationId xmlns:p14="http://schemas.microsoft.com/office/powerpoint/2010/main" val="62785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2E1FE1F-8940-43A6-852C-A9D4B459D2BC}"/>
              </a:ext>
            </a:extLst>
          </p:cNvPr>
          <p:cNvPicPr>
            <a:picLocks noChangeAspect="1"/>
          </p:cNvPicPr>
          <p:nvPr/>
        </p:nvPicPr>
        <p:blipFill rotWithShape="1">
          <a:blip r:embed="rId2">
            <a:alphaModFix amt="35000"/>
          </a:blip>
          <a:srcRect l="1801" r="7976" b="-1"/>
          <a:stretch/>
        </p:blipFill>
        <p:spPr>
          <a:xfrm>
            <a:off x="-109058" y="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3DD6A14-D353-4A46-BCA9-E175DA6941CF}"/>
              </a:ext>
            </a:extLst>
          </p:cNvPr>
          <p:cNvSpPr>
            <a:spLocks noGrp="1"/>
          </p:cNvSpPr>
          <p:nvPr>
            <p:ph type="title"/>
          </p:nvPr>
        </p:nvSpPr>
        <p:spPr>
          <a:xfrm>
            <a:off x="709448" y="1913950"/>
            <a:ext cx="4204137" cy="1342754"/>
          </a:xfrm>
        </p:spPr>
        <p:txBody>
          <a:bodyPr>
            <a:normAutofit/>
          </a:bodyPr>
          <a:lstStyle/>
          <a:p>
            <a:pPr algn="ctr"/>
            <a:r>
              <a:rPr lang="en-GB" sz="3600" b="1" dirty="0">
                <a:solidFill>
                  <a:srgbClr val="409265"/>
                </a:solidFill>
                <a:latin typeface="+mn-lt"/>
              </a:rPr>
              <a:t>Challenges include</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495672-170B-46E7-AF2F-98834672392C}"/>
              </a:ext>
            </a:extLst>
          </p:cNvPr>
          <p:cNvSpPr>
            <a:spLocks noGrp="1"/>
          </p:cNvSpPr>
          <p:nvPr>
            <p:ph idx="1"/>
          </p:nvPr>
        </p:nvSpPr>
        <p:spPr>
          <a:xfrm>
            <a:off x="525516" y="3417573"/>
            <a:ext cx="5127139" cy="2619839"/>
          </a:xfrm>
        </p:spPr>
        <p:txBody>
          <a:bodyPr anchor="ctr">
            <a:noAutofit/>
          </a:bodyPr>
          <a:lstStyle/>
          <a:p>
            <a:r>
              <a:rPr lang="en-US" sz="2400" dirty="0">
                <a:latin typeface="Calibri" panose="020F0502020204030204" pitchFamily="34" charset="0"/>
                <a:ea typeface="Calibri" panose="020F0502020204030204" pitchFamily="34" charset="0"/>
                <a:cs typeface="Times New Roman" panose="02020603050405020304" pitchFamily="18" charset="0"/>
              </a:rPr>
              <a:t>Capability</a:t>
            </a:r>
          </a:p>
          <a:p>
            <a:r>
              <a:rPr lang="en-US" sz="2400" dirty="0">
                <a:latin typeface="Calibri" panose="020F0502020204030204" pitchFamily="34" charset="0"/>
                <a:ea typeface="Calibri" panose="020F0502020204030204" pitchFamily="34" charset="0"/>
                <a:cs typeface="Times New Roman" panose="02020603050405020304" pitchFamily="18" charset="0"/>
              </a:rPr>
              <a:t>Sustainability </a:t>
            </a:r>
          </a:p>
          <a:p>
            <a:r>
              <a:rPr lang="en-US" sz="2400" dirty="0">
                <a:latin typeface="Calibri" panose="020F0502020204030204" pitchFamily="34" charset="0"/>
                <a:ea typeface="Calibri" panose="020F0502020204030204" pitchFamily="34" charset="0"/>
                <a:cs typeface="Times New Roman" panose="02020603050405020304" pitchFamily="18" charset="0"/>
              </a:rPr>
              <a:t>Equity of access</a:t>
            </a:r>
          </a:p>
          <a:p>
            <a:r>
              <a:rPr lang="en-US" sz="2400" dirty="0">
                <a:latin typeface="Calibri" panose="020F0502020204030204" pitchFamily="34" charset="0"/>
                <a:cs typeface="Times New Roman" panose="02020603050405020304" pitchFamily="18" charset="0"/>
              </a:rPr>
              <a:t>Poor quality / contradictory advice</a:t>
            </a:r>
          </a:p>
          <a:p>
            <a:r>
              <a:rPr lang="en-US" sz="2400" dirty="0">
                <a:latin typeface="Calibri" panose="020F0502020204030204" pitchFamily="34" charset="0"/>
                <a:cs typeface="Times New Roman" panose="02020603050405020304" pitchFamily="18" charset="0"/>
              </a:rPr>
              <a:t>Lack of evidence of effectiveness</a:t>
            </a:r>
            <a:endParaRPr lang="en-GB" sz="2400" dirty="0"/>
          </a:p>
        </p:txBody>
      </p:sp>
    </p:spTree>
    <p:extLst>
      <p:ext uri="{BB962C8B-B14F-4D97-AF65-F5344CB8AC3E}">
        <p14:creationId xmlns:p14="http://schemas.microsoft.com/office/powerpoint/2010/main" val="2643158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hand holding a cellphone&#10;&#10;Description automatically generated">
            <a:extLst>
              <a:ext uri="{FF2B5EF4-FFF2-40B4-BE49-F238E27FC236}">
                <a16:creationId xmlns:a16="http://schemas.microsoft.com/office/drawing/2014/main" id="{24FA3FD3-83EC-461F-91B2-5ABCC41D7CB6}"/>
              </a:ext>
            </a:extLst>
          </p:cNvPr>
          <p:cNvPicPr>
            <a:picLocks noChangeAspect="1"/>
          </p:cNvPicPr>
          <p:nvPr/>
        </p:nvPicPr>
        <p:blipFill rotWithShape="1">
          <a:blip r:embed="rId2"/>
          <a:srcRect l="9886" r="15778"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le 1">
            <a:extLst>
              <a:ext uri="{FF2B5EF4-FFF2-40B4-BE49-F238E27FC236}">
                <a16:creationId xmlns:a16="http://schemas.microsoft.com/office/drawing/2014/main" id="{C5FDBE71-6E00-4485-A371-F038E131A4E4}"/>
              </a:ext>
            </a:extLst>
          </p:cNvPr>
          <p:cNvSpPr>
            <a:spLocks noGrp="1"/>
          </p:cNvSpPr>
          <p:nvPr>
            <p:ph type="title"/>
          </p:nvPr>
        </p:nvSpPr>
        <p:spPr>
          <a:xfrm>
            <a:off x="374904" y="856488"/>
            <a:ext cx="4992624" cy="1243584"/>
          </a:xfrm>
        </p:spPr>
        <p:txBody>
          <a:bodyPr anchor="ctr">
            <a:normAutofit/>
          </a:bodyPr>
          <a:lstStyle/>
          <a:p>
            <a:r>
              <a:rPr lang="en-GB" sz="4000" b="1" dirty="0">
                <a:solidFill>
                  <a:srgbClr val="409265"/>
                </a:solidFill>
                <a:latin typeface="+mn-lt"/>
              </a:rPr>
              <a:t>Seven success factors</a:t>
            </a:r>
          </a:p>
        </p:txBody>
      </p:sp>
      <p:sp>
        <p:nvSpPr>
          <p:cNvPr id="3" name="Content Placeholder 2">
            <a:extLst>
              <a:ext uri="{FF2B5EF4-FFF2-40B4-BE49-F238E27FC236}">
                <a16:creationId xmlns:a16="http://schemas.microsoft.com/office/drawing/2014/main" id="{D4556ADD-CC6F-42CE-BE3E-9337FA1DE190}"/>
              </a:ext>
            </a:extLst>
          </p:cNvPr>
          <p:cNvSpPr>
            <a:spLocks noGrp="1"/>
          </p:cNvSpPr>
          <p:nvPr>
            <p:ph idx="1"/>
          </p:nvPr>
        </p:nvSpPr>
        <p:spPr>
          <a:xfrm>
            <a:off x="374904" y="2522949"/>
            <a:ext cx="5065776" cy="3402363"/>
          </a:xfrm>
        </p:spPr>
        <p:txBody>
          <a:bodyPr anchor="t">
            <a:normAutofit lnSpcReduction="10000"/>
          </a:bodyPr>
          <a:lstStyle/>
          <a:p>
            <a:r>
              <a:rPr lang="en-GB" dirty="0"/>
              <a:t>Content</a:t>
            </a:r>
          </a:p>
          <a:p>
            <a:r>
              <a:rPr lang="en-GB" dirty="0"/>
              <a:t>Capacity development</a:t>
            </a:r>
          </a:p>
          <a:p>
            <a:r>
              <a:rPr lang="en-GB" dirty="0"/>
              <a:t>Gender and diversity</a:t>
            </a:r>
          </a:p>
          <a:p>
            <a:r>
              <a:rPr lang="en-GB" dirty="0"/>
              <a:t>Access and participation</a:t>
            </a:r>
          </a:p>
          <a:p>
            <a:r>
              <a:rPr lang="en-GB" dirty="0"/>
              <a:t>Partnerships</a:t>
            </a:r>
          </a:p>
          <a:p>
            <a:r>
              <a:rPr lang="en-GB" dirty="0"/>
              <a:t>Technologies</a:t>
            </a:r>
          </a:p>
          <a:p>
            <a:r>
              <a:rPr lang="en-GB" dirty="0"/>
              <a:t>Sustainability</a:t>
            </a:r>
          </a:p>
          <a:p>
            <a:endParaRPr lang="en-GB" sz="2000" dirty="0"/>
          </a:p>
          <a:p>
            <a:endParaRPr lang="en-GB" sz="2000" dirty="0"/>
          </a:p>
        </p:txBody>
      </p:sp>
    </p:spTree>
    <p:extLst>
      <p:ext uri="{BB962C8B-B14F-4D97-AF65-F5344CB8AC3E}">
        <p14:creationId xmlns:p14="http://schemas.microsoft.com/office/powerpoint/2010/main" val="396808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61F7EE-B4E0-4DA5-B9E2-263ECF90C329}"/>
              </a:ext>
            </a:extLst>
          </p:cNvPr>
          <p:cNvPicPr>
            <a:picLocks noChangeAspect="1"/>
          </p:cNvPicPr>
          <p:nvPr/>
        </p:nvPicPr>
        <p:blipFill>
          <a:blip r:embed="rId2">
            <a:alphaModFix amt="20000"/>
          </a:blip>
          <a:stretch>
            <a:fillRect/>
          </a:stretch>
        </p:blipFill>
        <p:spPr>
          <a:xfrm>
            <a:off x="3623348" y="0"/>
            <a:ext cx="4632961" cy="6858000"/>
          </a:xfrm>
          <a:prstGeom prst="rect">
            <a:avLst/>
          </a:prstGeom>
        </p:spPr>
      </p:pic>
      <p:sp>
        <p:nvSpPr>
          <p:cNvPr id="3" name="Subtitle 2">
            <a:extLst>
              <a:ext uri="{FF2B5EF4-FFF2-40B4-BE49-F238E27FC236}">
                <a16:creationId xmlns:a16="http://schemas.microsoft.com/office/drawing/2014/main" id="{7A7AB040-E87B-44AE-8A93-78EE4515AFA8}"/>
              </a:ext>
            </a:extLst>
          </p:cNvPr>
          <p:cNvSpPr>
            <a:spLocks noGrp="1"/>
          </p:cNvSpPr>
          <p:nvPr>
            <p:ph type="subTitle" idx="1"/>
          </p:nvPr>
        </p:nvSpPr>
        <p:spPr>
          <a:xfrm>
            <a:off x="1851171" y="406910"/>
            <a:ext cx="9144000" cy="5717308"/>
          </a:xfrm>
        </p:spPr>
        <p:txBody>
          <a:bodyPr>
            <a:normAutofit/>
          </a:bodyPr>
          <a:lstStyle/>
          <a:p>
            <a:endParaRPr lang="en-GB" dirty="0"/>
          </a:p>
          <a:p>
            <a:endParaRPr lang="en-GB" dirty="0"/>
          </a:p>
          <a:p>
            <a:r>
              <a:rPr lang="en-GB" sz="3200" b="1" i="1" dirty="0"/>
              <a:t>“Improved nutritional status is essential for sustainable development. </a:t>
            </a:r>
          </a:p>
          <a:p>
            <a:r>
              <a:rPr lang="en-GB" sz="3200" b="1" i="1" dirty="0">
                <a:solidFill>
                  <a:srgbClr val="409265"/>
                </a:solidFill>
              </a:rPr>
              <a:t>We are all responsible for ensuring that actions and investments truly respond to the realities of those for whom the multiple burdens of malnutrition are not an abstract concept, but an everyday reality.” </a:t>
            </a:r>
          </a:p>
          <a:p>
            <a:endParaRPr lang="en-GB" dirty="0"/>
          </a:p>
          <a:p>
            <a:endParaRPr lang="en-GB" dirty="0"/>
          </a:p>
          <a:p>
            <a:r>
              <a:rPr lang="en-GB" dirty="0"/>
              <a:t>Dr David Nabarro, Global Nutrition Report, 2014</a:t>
            </a:r>
          </a:p>
          <a:p>
            <a:endParaRPr lang="en-GB" dirty="0"/>
          </a:p>
        </p:txBody>
      </p:sp>
    </p:spTree>
    <p:extLst>
      <p:ext uri="{BB962C8B-B14F-4D97-AF65-F5344CB8AC3E}">
        <p14:creationId xmlns:p14="http://schemas.microsoft.com/office/powerpoint/2010/main" val="201395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41F398-E603-44D2-A9C3-71ABD7F38E70}"/>
              </a:ext>
            </a:extLst>
          </p:cNvPr>
          <p:cNvSpPr txBox="1"/>
          <p:nvPr/>
        </p:nvSpPr>
        <p:spPr>
          <a:xfrm>
            <a:off x="483945" y="5459249"/>
            <a:ext cx="4114484" cy="1107996"/>
          </a:xfrm>
          <a:prstGeom prst="rect">
            <a:avLst/>
          </a:prstGeom>
          <a:noFill/>
        </p:spPr>
        <p:txBody>
          <a:bodyPr wrap="square" rtlCol="0">
            <a:spAutoFit/>
          </a:bodyPr>
          <a:lstStyle/>
          <a:p>
            <a:pPr algn="ctr" fontAlgn="base">
              <a:spcBef>
                <a:spcPct val="0"/>
              </a:spcBef>
              <a:spcAft>
                <a:spcPct val="0"/>
              </a:spcAft>
            </a:pPr>
            <a:r>
              <a:rPr lang="en-GB" sz="6600" b="1" dirty="0">
                <a:solidFill>
                  <a:schemeClr val="bg1"/>
                </a:solidFill>
                <a:latin typeface="+mj-lt"/>
                <a:ea typeface="+mj-ea"/>
                <a:cs typeface="+mj-cs"/>
              </a:rPr>
              <a:t>Thank you</a:t>
            </a:r>
          </a:p>
        </p:txBody>
      </p:sp>
      <p:pic>
        <p:nvPicPr>
          <p:cNvPr id="18" name="Content Placeholder 17">
            <a:extLst>
              <a:ext uri="{FF2B5EF4-FFF2-40B4-BE49-F238E27FC236}">
                <a16:creationId xmlns:a16="http://schemas.microsoft.com/office/drawing/2014/main" id="{EE47EC55-D903-4B29-A121-05BCDE01BB7D}"/>
              </a:ext>
            </a:extLst>
          </p:cNvPr>
          <p:cNvPicPr>
            <a:picLocks noGrp="1"/>
          </p:cNvPicPr>
          <p:nvPr>
            <p:ph idx="1"/>
          </p:nvPr>
        </p:nvPicPr>
        <p:blipFill>
          <a:blip r:embed="rId2"/>
          <a:stretch>
            <a:fillRect/>
          </a:stretch>
        </p:blipFill>
        <p:spPr>
          <a:xfrm>
            <a:off x="3111194" y="199532"/>
            <a:ext cx="8507558" cy="5001642"/>
          </a:xfrm>
          <a:prstGeom prst="rect">
            <a:avLst/>
          </a:prstGeom>
        </p:spPr>
      </p:pic>
    </p:spTree>
    <p:extLst>
      <p:ext uri="{BB962C8B-B14F-4D97-AF65-F5344CB8AC3E}">
        <p14:creationId xmlns:p14="http://schemas.microsoft.com/office/powerpoint/2010/main" val="1102931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317267-C913-4EB3-99B2-F7A6A830031F}"/>
              </a:ext>
            </a:extLst>
          </p:cNvPr>
          <p:cNvPicPr>
            <a:picLocks noChangeAspect="1"/>
          </p:cNvPicPr>
          <p:nvPr/>
        </p:nvPicPr>
        <p:blipFill>
          <a:blip r:embed="rId2">
            <a:alphaModFix amt="20000"/>
          </a:blip>
          <a:stretch>
            <a:fillRect/>
          </a:stretch>
        </p:blipFill>
        <p:spPr>
          <a:xfrm>
            <a:off x="872455" y="427669"/>
            <a:ext cx="10589912" cy="5956353"/>
          </a:xfrm>
          <a:prstGeom prst="rect">
            <a:avLst/>
          </a:prstGeom>
        </p:spPr>
      </p:pic>
      <p:sp>
        <p:nvSpPr>
          <p:cNvPr id="7" name="Subtitle 2">
            <a:extLst>
              <a:ext uri="{FF2B5EF4-FFF2-40B4-BE49-F238E27FC236}">
                <a16:creationId xmlns:a16="http://schemas.microsoft.com/office/drawing/2014/main" id="{3F87B697-2F54-4970-AA99-4F21DDACB661}"/>
              </a:ext>
            </a:extLst>
          </p:cNvPr>
          <p:cNvSpPr txBox="1">
            <a:spLocks/>
          </p:cNvSpPr>
          <p:nvPr/>
        </p:nvSpPr>
        <p:spPr>
          <a:xfrm>
            <a:off x="1453465" y="885626"/>
            <a:ext cx="9144000" cy="51460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3200" dirty="0"/>
          </a:p>
          <a:p>
            <a:r>
              <a:rPr lang="en-GB" sz="3200" b="1" i="1" dirty="0"/>
              <a:t>“…the computer is the most remarkable tool that we’ve ever come up with. </a:t>
            </a:r>
          </a:p>
          <a:p>
            <a:r>
              <a:rPr lang="en-GB" sz="3200" b="1" i="1" dirty="0">
                <a:solidFill>
                  <a:srgbClr val="409265"/>
                </a:solidFill>
              </a:rPr>
              <a:t>It’s the equivalent of a bicycle for our minds.” </a:t>
            </a:r>
            <a:br>
              <a:rPr lang="en-GB" sz="3200" dirty="0"/>
            </a:br>
            <a:endParaRPr lang="en-GB" sz="3200" dirty="0"/>
          </a:p>
          <a:p>
            <a:endParaRPr lang="en-GB" sz="3200" dirty="0"/>
          </a:p>
          <a:p>
            <a:r>
              <a:rPr lang="en-GB" dirty="0"/>
              <a:t>Steve Jobs, 1980</a:t>
            </a:r>
          </a:p>
          <a:p>
            <a:endParaRPr lang="en-GB" sz="3200" dirty="0"/>
          </a:p>
          <a:p>
            <a:endParaRPr lang="en-GB" sz="3200" dirty="0"/>
          </a:p>
          <a:p>
            <a:endParaRPr lang="en-GB" sz="3200" dirty="0"/>
          </a:p>
        </p:txBody>
      </p:sp>
    </p:spTree>
    <p:extLst>
      <p:ext uri="{BB962C8B-B14F-4D97-AF65-F5344CB8AC3E}">
        <p14:creationId xmlns:p14="http://schemas.microsoft.com/office/powerpoint/2010/main" val="146699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936A-C90F-4562-B389-BE615FE09FDF}"/>
              </a:ext>
            </a:extLst>
          </p:cNvPr>
          <p:cNvSpPr>
            <a:spLocks noGrp="1"/>
          </p:cNvSpPr>
          <p:nvPr>
            <p:ph type="title"/>
          </p:nvPr>
        </p:nvSpPr>
        <p:spPr>
          <a:xfrm>
            <a:off x="1043631" y="873940"/>
            <a:ext cx="5052369" cy="1035781"/>
          </a:xfrm>
        </p:spPr>
        <p:txBody>
          <a:bodyPr anchor="ctr">
            <a:normAutofit/>
          </a:bodyPr>
          <a:lstStyle/>
          <a:p>
            <a:r>
              <a:rPr lang="en-GB" b="1" dirty="0">
                <a:solidFill>
                  <a:srgbClr val="409265"/>
                </a:solidFill>
                <a:latin typeface="+mn-lt"/>
              </a:rPr>
              <a:t>Content</a:t>
            </a:r>
          </a:p>
        </p:txBody>
      </p:sp>
      <p:sp>
        <p:nvSpPr>
          <p:cNvPr id="3" name="Content Placeholder 2">
            <a:extLst>
              <a:ext uri="{FF2B5EF4-FFF2-40B4-BE49-F238E27FC236}">
                <a16:creationId xmlns:a16="http://schemas.microsoft.com/office/drawing/2014/main" id="{A16ACDB5-7ECC-407E-87CF-9C914A49BE7E}"/>
              </a:ext>
            </a:extLst>
          </p:cNvPr>
          <p:cNvSpPr>
            <a:spLocks noGrp="1"/>
          </p:cNvSpPr>
          <p:nvPr>
            <p:ph idx="1"/>
          </p:nvPr>
        </p:nvSpPr>
        <p:spPr>
          <a:xfrm>
            <a:off x="461394" y="1728132"/>
            <a:ext cx="5981351" cy="4681057"/>
          </a:xfrm>
        </p:spPr>
        <p:txBody>
          <a:bodyPr anchor="ctr">
            <a:normAutofit/>
          </a:bodyPr>
          <a:lstStyle/>
          <a:p>
            <a:pPr marL="0" indent="0">
              <a:buNone/>
            </a:pPr>
            <a:r>
              <a:rPr lang="en-GB" i="1" dirty="0"/>
              <a:t>Evidence review of applications of digital technology to improve nutrition</a:t>
            </a:r>
          </a:p>
          <a:p>
            <a:pPr marL="0" indent="0">
              <a:buNone/>
            </a:pPr>
            <a:endParaRPr lang="en-GB" i="1" dirty="0"/>
          </a:p>
          <a:p>
            <a:r>
              <a:rPr lang="en-GB" dirty="0"/>
              <a:t>Background</a:t>
            </a:r>
          </a:p>
          <a:p>
            <a:r>
              <a:rPr lang="en-GB" dirty="0"/>
              <a:t>Method</a:t>
            </a:r>
          </a:p>
          <a:p>
            <a:r>
              <a:rPr lang="en-GB" dirty="0"/>
              <a:t>Findings</a:t>
            </a:r>
          </a:p>
          <a:p>
            <a:r>
              <a:rPr lang="en-GB" dirty="0"/>
              <a:t>Challenges and success factors</a:t>
            </a:r>
          </a:p>
          <a:p>
            <a:endParaRPr lang="en-GB" sz="1800" dirty="0"/>
          </a:p>
        </p:txBody>
      </p:sp>
      <p:pic>
        <p:nvPicPr>
          <p:cNvPr id="4" name="Picture 3">
            <a:extLst>
              <a:ext uri="{FF2B5EF4-FFF2-40B4-BE49-F238E27FC236}">
                <a16:creationId xmlns:a16="http://schemas.microsoft.com/office/drawing/2014/main" id="{19E536AF-1706-4944-8E02-2A002560ECE2}"/>
              </a:ext>
            </a:extLst>
          </p:cNvPr>
          <p:cNvPicPr>
            <a:picLocks noChangeAspect="1"/>
          </p:cNvPicPr>
          <p:nvPr/>
        </p:nvPicPr>
        <p:blipFill>
          <a:blip r:embed="rId2"/>
          <a:stretch>
            <a:fillRect/>
          </a:stretch>
        </p:blipFill>
        <p:spPr>
          <a:xfrm>
            <a:off x="7246954" y="901032"/>
            <a:ext cx="3590329" cy="5116220"/>
          </a:xfrm>
          <a:prstGeom prst="rect">
            <a:avLst/>
          </a:prstGeom>
        </p:spPr>
      </p:pic>
    </p:spTree>
    <p:extLst>
      <p:ext uri="{BB962C8B-B14F-4D97-AF65-F5344CB8AC3E}">
        <p14:creationId xmlns:p14="http://schemas.microsoft.com/office/powerpoint/2010/main" val="83411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C09B-37EB-41CD-ABB6-20F05D2961FC}"/>
              </a:ext>
            </a:extLst>
          </p:cNvPr>
          <p:cNvSpPr>
            <a:spLocks noGrp="1"/>
          </p:cNvSpPr>
          <p:nvPr>
            <p:ph type="title"/>
          </p:nvPr>
        </p:nvSpPr>
        <p:spPr>
          <a:xfrm>
            <a:off x="838200" y="963877"/>
            <a:ext cx="3494362" cy="4930246"/>
          </a:xfrm>
        </p:spPr>
        <p:txBody>
          <a:bodyPr>
            <a:normAutofit/>
          </a:bodyPr>
          <a:lstStyle/>
          <a:p>
            <a:pPr algn="r"/>
            <a:r>
              <a:rPr lang="en-GB" b="1" dirty="0">
                <a:solidFill>
                  <a:srgbClr val="409265"/>
                </a:solidFill>
                <a:latin typeface="+mn-lt"/>
              </a:rPr>
              <a:t>Background</a:t>
            </a:r>
          </a:p>
        </p:txBody>
      </p:sp>
      <p:sp>
        <p:nvSpPr>
          <p:cNvPr id="3" name="Content Placeholder 2">
            <a:extLst>
              <a:ext uri="{FF2B5EF4-FFF2-40B4-BE49-F238E27FC236}">
                <a16:creationId xmlns:a16="http://schemas.microsoft.com/office/drawing/2014/main" id="{1D9C8311-D596-4574-A895-15654D381A07}"/>
              </a:ext>
            </a:extLst>
          </p:cNvPr>
          <p:cNvSpPr>
            <a:spLocks noGrp="1"/>
          </p:cNvSpPr>
          <p:nvPr>
            <p:ph idx="1"/>
          </p:nvPr>
        </p:nvSpPr>
        <p:spPr>
          <a:xfrm>
            <a:off x="5020887" y="266007"/>
            <a:ext cx="6849548" cy="6467302"/>
          </a:xfrm>
        </p:spPr>
        <p:txBody>
          <a:bodyPr anchor="ctr">
            <a:normAutofit/>
          </a:bodyPr>
          <a:lstStyle/>
          <a:p>
            <a:pPr fontAlgn="base">
              <a:lnSpc>
                <a:spcPct val="100000"/>
              </a:lnSpc>
              <a:spcBef>
                <a:spcPts val="400"/>
              </a:spcBef>
              <a:spcAft>
                <a:spcPts val="800"/>
              </a:spcAft>
              <a:tabLst>
                <a:tab pos="2190750" algn="l"/>
              </a:tabLst>
            </a:pPr>
            <a:r>
              <a:rPr lang="en-GB" dirty="0"/>
              <a:t>4.1 billion people (more than half global population) were using internet at end 2019</a:t>
            </a:r>
          </a:p>
          <a:p>
            <a:pPr fontAlgn="base">
              <a:lnSpc>
                <a:spcPct val="100000"/>
              </a:lnSpc>
              <a:spcBef>
                <a:spcPts val="400"/>
              </a:spcBef>
              <a:spcAft>
                <a:spcPts val="800"/>
              </a:spcAft>
              <a:tabLst>
                <a:tab pos="2190750" algn="l"/>
              </a:tabLst>
            </a:pPr>
            <a:r>
              <a:rPr lang="en-US" dirty="0"/>
              <a:t>Uneven technology growth – in Africa ICT use is much lower than rest of world </a:t>
            </a:r>
          </a:p>
          <a:p>
            <a:pPr fontAlgn="base">
              <a:lnSpc>
                <a:spcPct val="100000"/>
              </a:lnSpc>
              <a:spcBef>
                <a:spcPts val="400"/>
              </a:spcBef>
              <a:spcAft>
                <a:spcPts val="800"/>
              </a:spcAft>
              <a:tabLst>
                <a:tab pos="2190750" algn="l"/>
              </a:tabLst>
            </a:pPr>
            <a:r>
              <a:rPr lang="en-GB" dirty="0"/>
              <a:t>Adoption of technology can help drive reductions in poverty and inequality</a:t>
            </a:r>
          </a:p>
          <a:p>
            <a:pPr fontAlgn="base">
              <a:lnSpc>
                <a:spcPct val="100000"/>
              </a:lnSpc>
              <a:spcBef>
                <a:spcPts val="400"/>
              </a:spcBef>
              <a:spcAft>
                <a:spcPts val="800"/>
              </a:spcAft>
              <a:tabLst>
                <a:tab pos="2190750" algn="l"/>
              </a:tabLst>
            </a:pPr>
            <a:r>
              <a:rPr lang="en-GB" dirty="0"/>
              <a:t>GIZ would like to better harness ICT to address poor nutrition</a:t>
            </a:r>
          </a:p>
        </p:txBody>
      </p:sp>
    </p:spTree>
    <p:extLst>
      <p:ext uri="{BB962C8B-B14F-4D97-AF65-F5344CB8AC3E}">
        <p14:creationId xmlns:p14="http://schemas.microsoft.com/office/powerpoint/2010/main" val="251339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811E-34C8-4509-915C-E14CC1DF7F8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Growth in ICTs globally, 2001-2019*</a:t>
            </a:r>
          </a:p>
        </p:txBody>
      </p:sp>
      <p:sp>
        <p:nvSpPr>
          <p:cNvPr id="11" name="TextBox 10">
            <a:extLst>
              <a:ext uri="{FF2B5EF4-FFF2-40B4-BE49-F238E27FC236}">
                <a16:creationId xmlns:a16="http://schemas.microsoft.com/office/drawing/2014/main" id="{5D0FF803-4B91-4F35-AED0-9C6585C349E1}"/>
              </a:ext>
            </a:extLst>
          </p:cNvPr>
          <p:cNvSpPr txBox="1"/>
          <p:nvPr/>
        </p:nvSpPr>
        <p:spPr>
          <a:xfrm>
            <a:off x="1468315" y="379183"/>
            <a:ext cx="9897395" cy="1877437"/>
          </a:xfrm>
          <a:prstGeom prst="rect">
            <a:avLst/>
          </a:prstGeom>
          <a:noFill/>
        </p:spPr>
        <p:txBody>
          <a:bodyPr wrap="square" rtlCol="0">
            <a:spAutoFit/>
          </a:bodyPr>
          <a:lstStyle/>
          <a:p>
            <a:pPr algn="ctr"/>
            <a:r>
              <a:rPr lang="en-GB" sz="4400" b="1" dirty="0">
                <a:solidFill>
                  <a:srgbClr val="409265"/>
                </a:solidFill>
                <a:ea typeface="+mj-ea"/>
                <a:cs typeface="+mj-cs"/>
              </a:rPr>
              <a:t>Growth in ICTs globally, 2001 – 2019 </a:t>
            </a:r>
          </a:p>
          <a:p>
            <a:pPr algn="ctr"/>
            <a:r>
              <a:rPr lang="en-GB" sz="2800" b="1" i="1" dirty="0">
                <a:latin typeface="Calibri Light" panose="020F0302020204030204"/>
                <a:ea typeface="+mj-ea"/>
                <a:cs typeface="+mj-cs"/>
              </a:rPr>
              <a:t>Source: International Telecommunication Union</a:t>
            </a:r>
            <a:endParaRPr lang="en-GB" sz="2800" b="1" dirty="0">
              <a:solidFill>
                <a:srgbClr val="3027E1"/>
              </a:solidFill>
              <a:ea typeface="+mj-ea"/>
              <a:cs typeface="+mj-cs"/>
            </a:endParaRPr>
          </a:p>
          <a:p>
            <a:endParaRPr lang="en-GB" sz="4400" b="1" dirty="0">
              <a:solidFill>
                <a:srgbClr val="3027E1"/>
              </a:solidFill>
              <a:ea typeface="+mj-ea"/>
              <a:cs typeface="+mj-cs"/>
            </a:endParaRPr>
          </a:p>
        </p:txBody>
      </p:sp>
      <p:graphicFrame>
        <p:nvGraphicFramePr>
          <p:cNvPr id="17" name="Global ICT developments, 2001-2013">
            <a:extLst>
              <a:ext uri="{FF2B5EF4-FFF2-40B4-BE49-F238E27FC236}">
                <a16:creationId xmlns:a16="http://schemas.microsoft.com/office/drawing/2014/main" id="{770FAB0F-9CDF-427C-98A5-C6860A147E7B}"/>
              </a:ext>
            </a:extLst>
          </p:cNvPr>
          <p:cNvGraphicFramePr>
            <a:graphicFrameLocks/>
          </p:cNvGraphicFramePr>
          <p:nvPr>
            <p:extLst>
              <p:ext uri="{D42A27DB-BD31-4B8C-83A1-F6EECF244321}">
                <p14:modId xmlns:p14="http://schemas.microsoft.com/office/powerpoint/2010/main" val="44612983"/>
              </p:ext>
            </p:extLst>
          </p:nvPr>
        </p:nvGraphicFramePr>
        <p:xfrm>
          <a:off x="520117" y="1479433"/>
          <a:ext cx="10972800" cy="57099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75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811E-34C8-4509-915C-E14CC1DF7F8B}"/>
              </a:ext>
            </a:extLst>
          </p:cNvPr>
          <p:cNvSpPr>
            <a:spLocks noGrp="1"/>
          </p:cNvSpPr>
          <p:nvPr>
            <p:ph type="title"/>
          </p:nvPr>
        </p:nvSpPr>
        <p:spPr>
          <a:xfrm>
            <a:off x="556532" y="643466"/>
            <a:ext cx="11210925" cy="886075"/>
          </a:xfrm>
        </p:spPr>
        <p:txBody>
          <a:bodyPr vert="horz" lIns="91440" tIns="45720" rIns="91440" bIns="45720" rtlCol="0" anchor="ctr">
            <a:normAutofit fontScale="90000"/>
          </a:bodyPr>
          <a:lstStyle/>
          <a:p>
            <a:pPr lvl="0" algn="ctr" defTabSz="457200">
              <a:lnSpc>
                <a:spcPct val="100000"/>
              </a:lnSpc>
              <a:spcBef>
                <a:spcPts val="0"/>
              </a:spcBef>
            </a:pPr>
            <a:r>
              <a:rPr lang="en-GB" sz="4000" b="1" dirty="0">
                <a:solidFill>
                  <a:srgbClr val="409265"/>
                </a:solidFill>
                <a:latin typeface="+mn-lt"/>
              </a:rPr>
              <a:t>Percentage of households with internet by region, 2019</a:t>
            </a:r>
            <a:br>
              <a:rPr lang="en-GB" sz="4000" b="1" dirty="0">
                <a:latin typeface="Calibri" panose="020F0502020204030204"/>
                <a:ea typeface="+mn-ea"/>
                <a:cs typeface="+mn-cs"/>
              </a:rPr>
            </a:br>
            <a:r>
              <a:rPr lang="en-GB" sz="3200" b="1" i="1" dirty="0"/>
              <a:t>Source: International Telecommunication Union</a:t>
            </a:r>
            <a:endParaRPr lang="en-US" sz="3200" kern="1200" dirty="0"/>
          </a:p>
        </p:txBody>
      </p:sp>
      <p:graphicFrame>
        <p:nvGraphicFramePr>
          <p:cNvPr id="11" name="Content Placeholder 10">
            <a:extLst>
              <a:ext uri="{FF2B5EF4-FFF2-40B4-BE49-F238E27FC236}">
                <a16:creationId xmlns:a16="http://schemas.microsoft.com/office/drawing/2014/main" id="{9CB209CB-805D-4854-A913-8BC16CE58821}"/>
              </a:ext>
            </a:extLst>
          </p:cNvPr>
          <p:cNvGraphicFramePr>
            <a:graphicFrameLocks noGrp="1"/>
          </p:cNvGraphicFramePr>
          <p:nvPr>
            <p:ph idx="1"/>
            <p:extLst>
              <p:ext uri="{D42A27DB-BD31-4B8C-83A1-F6EECF244321}">
                <p14:modId xmlns:p14="http://schemas.microsoft.com/office/powerpoint/2010/main" val="2369635083"/>
              </p:ext>
            </p:extLst>
          </p:nvPr>
        </p:nvGraphicFramePr>
        <p:xfrm>
          <a:off x="184559" y="1157682"/>
          <a:ext cx="11635530" cy="57003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331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9614-4A2D-4E56-AE8C-590A108A67DD}"/>
              </a:ext>
            </a:extLst>
          </p:cNvPr>
          <p:cNvSpPr>
            <a:spLocks noGrp="1"/>
          </p:cNvSpPr>
          <p:nvPr>
            <p:ph type="title"/>
          </p:nvPr>
        </p:nvSpPr>
        <p:spPr>
          <a:xfrm>
            <a:off x="838200" y="493802"/>
            <a:ext cx="10515600" cy="1325563"/>
          </a:xfrm>
        </p:spPr>
        <p:txBody>
          <a:bodyPr>
            <a:normAutofit/>
          </a:bodyPr>
          <a:lstStyle/>
          <a:p>
            <a:r>
              <a:rPr lang="en-GB" b="1" dirty="0">
                <a:solidFill>
                  <a:srgbClr val="409265"/>
                </a:solidFill>
                <a:latin typeface="+mn-lt"/>
              </a:rPr>
              <a:t>Methods</a:t>
            </a:r>
          </a:p>
        </p:txBody>
      </p:sp>
      <p:sp>
        <p:nvSpPr>
          <p:cNvPr id="3" name="Content Placeholder 2">
            <a:extLst>
              <a:ext uri="{FF2B5EF4-FFF2-40B4-BE49-F238E27FC236}">
                <a16:creationId xmlns:a16="http://schemas.microsoft.com/office/drawing/2014/main" id="{4645C97D-1BAF-4FC0-82F4-65773AC14176}"/>
              </a:ext>
            </a:extLst>
          </p:cNvPr>
          <p:cNvSpPr>
            <a:spLocks noGrp="1"/>
          </p:cNvSpPr>
          <p:nvPr>
            <p:ph idx="1"/>
          </p:nvPr>
        </p:nvSpPr>
        <p:spPr>
          <a:xfrm>
            <a:off x="705197" y="2105159"/>
            <a:ext cx="10515600" cy="4096136"/>
          </a:xfrm>
        </p:spPr>
        <p:txBody>
          <a:bodyPr>
            <a:normAutofit/>
          </a:bodyPr>
          <a:lstStyle/>
          <a:p>
            <a:pPr fontAlgn="base">
              <a:lnSpc>
                <a:spcPct val="100000"/>
              </a:lnSpc>
              <a:spcBef>
                <a:spcPts val="400"/>
              </a:spcBef>
              <a:spcAft>
                <a:spcPts val="800"/>
              </a:spcAft>
              <a:tabLst>
                <a:tab pos="2190750" algn="l"/>
              </a:tabLst>
            </a:pPr>
            <a:r>
              <a:rPr lang="en-GB" dirty="0"/>
              <a:t>Desk-based review of academic and grey literature over past ten years </a:t>
            </a:r>
          </a:p>
          <a:p>
            <a:pPr fontAlgn="base">
              <a:lnSpc>
                <a:spcPct val="100000"/>
              </a:lnSpc>
              <a:spcBef>
                <a:spcPts val="400"/>
              </a:spcBef>
              <a:spcAft>
                <a:spcPts val="800"/>
              </a:spcAft>
              <a:tabLst>
                <a:tab pos="2190750" algn="l"/>
              </a:tabLst>
            </a:pPr>
            <a:r>
              <a:rPr lang="en-GB" dirty="0"/>
              <a:t>Also incorporated 2018 survey on use of DTs in GIZ nutrition projects</a:t>
            </a:r>
          </a:p>
          <a:p>
            <a:pPr fontAlgn="base">
              <a:lnSpc>
                <a:spcPct val="100000"/>
              </a:lnSpc>
              <a:spcBef>
                <a:spcPts val="400"/>
              </a:spcBef>
              <a:spcAft>
                <a:spcPts val="800"/>
              </a:spcAft>
              <a:tabLst>
                <a:tab pos="2190750" algn="l"/>
              </a:tabLst>
            </a:pPr>
            <a:r>
              <a:rPr lang="en-GB" dirty="0"/>
              <a:t>Searched institutional websites (</a:t>
            </a:r>
            <a:r>
              <a:rPr lang="en-GB" dirty="0" err="1"/>
              <a:t>eg</a:t>
            </a:r>
            <a:r>
              <a:rPr lang="en-GB" dirty="0"/>
              <a:t> FAO, UNICEF, USAID, WFP)  </a:t>
            </a:r>
          </a:p>
          <a:p>
            <a:pPr marL="0" indent="0" fontAlgn="base">
              <a:lnSpc>
                <a:spcPct val="100000"/>
              </a:lnSpc>
              <a:spcBef>
                <a:spcPts val="400"/>
              </a:spcBef>
              <a:spcAft>
                <a:spcPts val="800"/>
              </a:spcAft>
              <a:buNone/>
              <a:tabLst>
                <a:tab pos="2190750" algn="l"/>
              </a:tabLst>
            </a:pPr>
            <a:r>
              <a:rPr lang="en-GB" dirty="0"/>
              <a:t>   and databases (</a:t>
            </a:r>
            <a:r>
              <a:rPr lang="en-GB" dirty="0" err="1"/>
              <a:t>eg</a:t>
            </a:r>
            <a:r>
              <a:rPr lang="en-GB" dirty="0"/>
              <a:t> Pubmed, Science Direct, Web of Science)</a:t>
            </a:r>
          </a:p>
          <a:p>
            <a:pPr fontAlgn="base">
              <a:lnSpc>
                <a:spcPct val="100000"/>
              </a:lnSpc>
              <a:spcBef>
                <a:spcPts val="400"/>
              </a:spcBef>
              <a:spcAft>
                <a:spcPts val="800"/>
              </a:spcAft>
              <a:tabLst>
                <a:tab pos="2190750" algn="l"/>
              </a:tabLst>
            </a:pPr>
            <a:r>
              <a:rPr lang="en-GB" dirty="0"/>
              <a:t>Used Google to identify relevant government sites, organization and interest groups sites, and specialist blogs</a:t>
            </a:r>
          </a:p>
          <a:p>
            <a:pPr fontAlgn="base">
              <a:lnSpc>
                <a:spcPct val="100000"/>
              </a:lnSpc>
              <a:spcBef>
                <a:spcPts val="400"/>
              </a:spcBef>
              <a:spcAft>
                <a:spcPts val="800"/>
              </a:spcAft>
              <a:tabLst>
                <a:tab pos="2190750" algn="l"/>
              </a:tabLst>
            </a:pPr>
            <a:r>
              <a:rPr lang="en-GB" dirty="0"/>
              <a:t>Selected use-cases of ICT in nutrition-specific and -sensitive projects</a:t>
            </a:r>
            <a:endParaRPr lang="en-GB" sz="2200" dirty="0"/>
          </a:p>
        </p:txBody>
      </p:sp>
    </p:spTree>
    <p:extLst>
      <p:ext uri="{BB962C8B-B14F-4D97-AF65-F5344CB8AC3E}">
        <p14:creationId xmlns:p14="http://schemas.microsoft.com/office/powerpoint/2010/main" val="211480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47A6-C250-491F-89E7-EA0904E4A1ED}"/>
              </a:ext>
            </a:extLst>
          </p:cNvPr>
          <p:cNvSpPr>
            <a:spLocks noGrp="1"/>
          </p:cNvSpPr>
          <p:nvPr>
            <p:ph type="title"/>
          </p:nvPr>
        </p:nvSpPr>
        <p:spPr>
          <a:xfrm>
            <a:off x="217415" y="147011"/>
            <a:ext cx="10515600" cy="1325563"/>
          </a:xfrm>
        </p:spPr>
        <p:txBody>
          <a:bodyPr>
            <a:normAutofit/>
          </a:bodyPr>
          <a:lstStyle/>
          <a:p>
            <a:r>
              <a:rPr lang="en-GB" b="1" dirty="0">
                <a:solidFill>
                  <a:srgbClr val="409265"/>
                </a:solidFill>
                <a:latin typeface="+mn-lt"/>
              </a:rPr>
              <a:t>Terms used, and scope</a:t>
            </a:r>
          </a:p>
        </p:txBody>
      </p:sp>
      <p:sp>
        <p:nvSpPr>
          <p:cNvPr id="3" name="Content Placeholder 2">
            <a:extLst>
              <a:ext uri="{FF2B5EF4-FFF2-40B4-BE49-F238E27FC236}">
                <a16:creationId xmlns:a16="http://schemas.microsoft.com/office/drawing/2014/main" id="{62E0AD3F-F6DF-4258-823F-21363CE614F5}"/>
              </a:ext>
            </a:extLst>
          </p:cNvPr>
          <p:cNvSpPr>
            <a:spLocks noGrp="1"/>
          </p:cNvSpPr>
          <p:nvPr>
            <p:ph idx="1"/>
          </p:nvPr>
        </p:nvSpPr>
        <p:spPr>
          <a:xfrm>
            <a:off x="494950" y="1333850"/>
            <a:ext cx="10858850" cy="5251508"/>
          </a:xfrm>
        </p:spPr>
        <p:txBody>
          <a:bodyPr>
            <a:normAutofit lnSpcReduction="10000"/>
          </a:bodyPr>
          <a:lstStyle/>
          <a:p>
            <a:r>
              <a:rPr lang="en-GB" sz="2400" b="1" dirty="0">
                <a:solidFill>
                  <a:srgbClr val="409265"/>
                </a:solidFill>
              </a:rPr>
              <a:t>ICT v. DT: </a:t>
            </a:r>
            <a:r>
              <a:rPr lang="en-GB" sz="2400" dirty="0"/>
              <a:t>The term ICT includes a </a:t>
            </a:r>
          </a:p>
          <a:p>
            <a:pPr marL="0" indent="0">
              <a:buNone/>
            </a:pPr>
            <a:r>
              <a:rPr lang="en-GB" sz="2400" dirty="0"/>
              <a:t>wider range of technology than the term DT</a:t>
            </a:r>
          </a:p>
          <a:p>
            <a:pPr marL="0" indent="0">
              <a:buNone/>
            </a:pPr>
            <a:endParaRPr lang="en-GB" dirty="0"/>
          </a:p>
          <a:p>
            <a:r>
              <a:rPr lang="en-GB" sz="2400" b="1" dirty="0">
                <a:solidFill>
                  <a:srgbClr val="409265"/>
                </a:solidFill>
              </a:rPr>
              <a:t>e-Nutrition</a:t>
            </a:r>
            <a:r>
              <a:rPr lang="en-GB" sz="2400" dirty="0"/>
              <a:t>: </a:t>
            </a:r>
            <a:r>
              <a:rPr lang="en-GB" sz="2400" b="1" i="1" dirty="0"/>
              <a:t>“The improvement of nutrition through use of ICT”.   </a:t>
            </a:r>
          </a:p>
          <a:p>
            <a:pPr marL="0" indent="0">
              <a:buNone/>
            </a:pPr>
            <a:r>
              <a:rPr lang="en-GB" sz="2400" dirty="0"/>
              <a:t>e-Nutrition involves the  conceptualization, design, development, evaluation and application of innovative ways to use ICT in nutrition</a:t>
            </a:r>
          </a:p>
          <a:p>
            <a:pPr marL="0" indent="0">
              <a:buNone/>
            </a:pPr>
            <a:endParaRPr lang="en-GB" sz="2400" dirty="0"/>
          </a:p>
          <a:p>
            <a:r>
              <a:rPr lang="en-GB" sz="2400" b="1" dirty="0">
                <a:solidFill>
                  <a:srgbClr val="409265"/>
                </a:solidFill>
              </a:rPr>
              <a:t>Nutrition activities</a:t>
            </a:r>
            <a:r>
              <a:rPr lang="en-GB" sz="2400" dirty="0"/>
              <a:t>: address determinants of foetal and child nutrition and development</a:t>
            </a:r>
          </a:p>
          <a:p>
            <a:pPr lvl="1"/>
            <a:r>
              <a:rPr lang="en-GB" b="1" dirty="0">
                <a:solidFill>
                  <a:srgbClr val="409265"/>
                </a:solidFill>
              </a:rPr>
              <a:t>Nutrition-specific</a:t>
            </a:r>
            <a:r>
              <a:rPr lang="en-GB" sz="2200" b="1" dirty="0"/>
              <a:t>:</a:t>
            </a:r>
            <a:r>
              <a:rPr lang="en-GB" sz="2200" dirty="0"/>
              <a:t> address the immediate determinants e.g. food and nutrient intake, caregiving and infectious diseases</a:t>
            </a:r>
          </a:p>
          <a:p>
            <a:pPr lvl="1"/>
            <a:r>
              <a:rPr lang="en-GB" b="1" dirty="0">
                <a:solidFill>
                  <a:srgbClr val="409265"/>
                </a:solidFill>
              </a:rPr>
              <a:t>Nutrition-sensitive</a:t>
            </a:r>
            <a:r>
              <a:rPr lang="en-GB" sz="2200" dirty="0"/>
              <a:t>: address the underlying determinants e.g. food security, caregiving resources, access to health services and a safe and hygienic environment  AND incorporate specific nutrition goals and actions</a:t>
            </a:r>
          </a:p>
          <a:p>
            <a:pPr marL="0" indent="0">
              <a:buNone/>
            </a:pPr>
            <a:endParaRPr lang="en-GB" sz="2200" dirty="0"/>
          </a:p>
          <a:p>
            <a:pPr marL="0" indent="0">
              <a:buNone/>
            </a:pPr>
            <a:endParaRPr lang="en-GB" sz="2400" dirty="0"/>
          </a:p>
          <a:p>
            <a:pPr marL="0" indent="0">
              <a:buNone/>
            </a:pPr>
            <a:endParaRPr lang="en-GB" sz="2400" dirty="0"/>
          </a:p>
          <a:p>
            <a:endParaRPr lang="en-GB" dirty="0"/>
          </a:p>
        </p:txBody>
      </p:sp>
      <p:grpSp>
        <p:nvGrpSpPr>
          <p:cNvPr id="4" name="Group 3">
            <a:extLst>
              <a:ext uri="{FF2B5EF4-FFF2-40B4-BE49-F238E27FC236}">
                <a16:creationId xmlns:a16="http://schemas.microsoft.com/office/drawing/2014/main" id="{D00325BD-EFB5-4BE2-AD96-ADF88FB3202E}"/>
              </a:ext>
            </a:extLst>
          </p:cNvPr>
          <p:cNvGrpSpPr/>
          <p:nvPr/>
        </p:nvGrpSpPr>
        <p:grpSpPr>
          <a:xfrm>
            <a:off x="6451133" y="335561"/>
            <a:ext cx="4798503" cy="2214692"/>
            <a:chOff x="0" y="1"/>
            <a:chExt cx="6257925" cy="1600091"/>
          </a:xfrm>
        </p:grpSpPr>
        <p:sp>
          <p:nvSpPr>
            <p:cNvPr id="5" name="Oval 4">
              <a:extLst>
                <a:ext uri="{FF2B5EF4-FFF2-40B4-BE49-F238E27FC236}">
                  <a16:creationId xmlns:a16="http://schemas.microsoft.com/office/drawing/2014/main" id="{8E39249F-FF28-4CB0-B970-5ADC976A30EE}"/>
                </a:ext>
              </a:extLst>
            </p:cNvPr>
            <p:cNvSpPr/>
            <p:nvPr/>
          </p:nvSpPr>
          <p:spPr>
            <a:xfrm>
              <a:off x="0" y="1"/>
              <a:ext cx="6257925" cy="1600091"/>
            </a:xfrm>
            <a:prstGeom prst="ellipse">
              <a:avLst/>
            </a:prstGeom>
            <a:solidFill>
              <a:schemeClr val="accent4">
                <a:lumMod val="20000"/>
                <a:lumOff val="80000"/>
              </a:schemeClr>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r" defTabSz="914400" eaLnBrk="1" fontAlgn="auto" latinLnBrk="0" hangingPunct="1">
                <a:lnSpc>
                  <a:spcPct val="115000"/>
                </a:lnSpc>
                <a:spcBef>
                  <a:spcPts val="0"/>
                </a:spcBef>
                <a:spcAft>
                  <a:spcPts val="0"/>
                </a:spcAft>
                <a:buClrTx/>
                <a:buSzTx/>
                <a:buFontTx/>
                <a:buNone/>
                <a:tabLst/>
                <a:defRPr/>
              </a:pPr>
              <a:r>
                <a:rPr kumimoji="0" lang="en-GB" b="0" i="0" u="none" strike="noStrike" kern="0" cap="none" spc="0" normalizeH="0" baseline="0" noProof="0" dirty="0">
                  <a:ln>
                    <a:noFill/>
                  </a:ln>
                  <a:solidFill>
                    <a:srgbClr val="000000"/>
                  </a:solidFill>
                  <a:effectLst>
                    <a:outerShdw blurRad="38100" dist="19050" dir="2700000" algn="tl">
                      <a:sysClr val="windowText" lastClr="000000">
                        <a:alpha val="40000"/>
                      </a:sysClr>
                    </a:outerShdw>
                  </a:effectLst>
                  <a:uLnTx/>
                  <a:uFillTx/>
                  <a:latin typeface="Calibri"/>
                  <a:ea typeface="Calibri" panose="020F0502020204030204" pitchFamily="34" charset="0"/>
                  <a:cs typeface="Times New Roman" panose="02020603050405020304" pitchFamily="18" charset="0"/>
                </a:rPr>
                <a:t>Information </a:t>
              </a:r>
            </a:p>
            <a:p>
              <a:pPr marL="0" marR="0" lvl="0" indent="0" algn="r" defTabSz="914400" eaLnBrk="1" fontAlgn="auto" latinLnBrk="0" hangingPunct="1">
                <a:lnSpc>
                  <a:spcPct val="115000"/>
                </a:lnSpc>
                <a:spcBef>
                  <a:spcPts val="0"/>
                </a:spcBef>
                <a:spcAft>
                  <a:spcPts val="0"/>
                </a:spcAft>
                <a:buClrTx/>
                <a:buSzTx/>
                <a:buFontTx/>
                <a:buNone/>
                <a:tabLst/>
                <a:defRPr/>
              </a:pPr>
              <a:r>
                <a:rPr kumimoji="0" lang="en-GB" b="0" i="0" u="none" strike="noStrike" kern="0" cap="none" spc="0" normalizeH="0" baseline="0" noProof="0" dirty="0">
                  <a:ln>
                    <a:noFill/>
                  </a:ln>
                  <a:solidFill>
                    <a:srgbClr val="000000"/>
                  </a:solidFill>
                  <a:effectLst>
                    <a:outerShdw blurRad="38100" dist="19050" dir="2700000" algn="tl">
                      <a:sysClr val="windowText" lastClr="000000">
                        <a:alpha val="40000"/>
                      </a:sysClr>
                    </a:outerShdw>
                  </a:effectLst>
                  <a:uLnTx/>
                  <a:uFillTx/>
                  <a:latin typeface="Calibri"/>
                  <a:ea typeface="Calibri" panose="020F0502020204030204" pitchFamily="34" charset="0"/>
                  <a:cs typeface="Times New Roman" panose="02020603050405020304" pitchFamily="18" charset="0"/>
                </a:rPr>
                <a:t>and </a:t>
              </a:r>
              <a:endParaRPr kumimoji="0" lang="en-GB" b="0" i="0" u="none" strike="noStrike" kern="0" cap="none" spc="0" normalizeH="0" baseline="0" noProof="0" dirty="0">
                <a:ln>
                  <a:noFill/>
                </a:ln>
                <a:solidFill>
                  <a:sysClr val="window" lastClr="FFFFFF"/>
                </a:solidFill>
                <a:effectLst/>
                <a:uLnTx/>
                <a:uFillTx/>
                <a:latin typeface="Calibri"/>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15000"/>
                </a:lnSpc>
                <a:spcBef>
                  <a:spcPts val="0"/>
                </a:spcBef>
                <a:spcAft>
                  <a:spcPts val="0"/>
                </a:spcAft>
                <a:buClrTx/>
                <a:buSzTx/>
                <a:buFontTx/>
                <a:buNone/>
                <a:tabLst/>
                <a:defRPr/>
              </a:pPr>
              <a:r>
                <a:rPr kumimoji="0" lang="en-GB" b="0" i="0" u="none" strike="noStrike" kern="0" cap="none" spc="0" normalizeH="0" baseline="0" noProof="0" dirty="0">
                  <a:ln>
                    <a:noFill/>
                  </a:ln>
                  <a:solidFill>
                    <a:srgbClr val="000000"/>
                  </a:solidFill>
                  <a:effectLst>
                    <a:outerShdw blurRad="38100" dist="19050" dir="2700000" algn="tl">
                      <a:sysClr val="windowText" lastClr="000000">
                        <a:alpha val="40000"/>
                      </a:sysClr>
                    </a:outerShdw>
                  </a:effectLst>
                  <a:uLnTx/>
                  <a:uFillTx/>
                  <a:latin typeface="Calibri"/>
                  <a:ea typeface="Calibri" panose="020F0502020204030204" pitchFamily="34" charset="0"/>
                  <a:cs typeface="Times New Roman" panose="02020603050405020304" pitchFamily="18" charset="0"/>
                </a:rPr>
                <a:t>Communication </a:t>
              </a:r>
              <a:endParaRPr kumimoji="0" lang="en-GB" b="0" i="0" u="none" strike="noStrike" kern="0" cap="none" spc="0" normalizeH="0" baseline="0" noProof="0" dirty="0">
                <a:ln>
                  <a:noFill/>
                </a:ln>
                <a:solidFill>
                  <a:sysClr val="window" lastClr="FFFFFF"/>
                </a:solidFill>
                <a:effectLst/>
                <a:uLnTx/>
                <a:uFillTx/>
                <a:latin typeface="Calibri"/>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15000"/>
                </a:lnSpc>
                <a:spcBef>
                  <a:spcPts val="0"/>
                </a:spcBef>
                <a:spcAft>
                  <a:spcPts val="0"/>
                </a:spcAft>
                <a:buClrTx/>
                <a:buSzTx/>
                <a:buFontTx/>
                <a:buNone/>
                <a:tabLst/>
                <a:defRPr/>
              </a:pPr>
              <a:r>
                <a:rPr kumimoji="0" lang="en-GB" b="0" i="0" u="none" strike="noStrike" kern="0" cap="none" spc="0" normalizeH="0" baseline="0" noProof="0" dirty="0">
                  <a:ln>
                    <a:noFill/>
                  </a:ln>
                  <a:solidFill>
                    <a:srgbClr val="000000"/>
                  </a:solidFill>
                  <a:effectLst>
                    <a:outerShdw blurRad="38100" dist="19050" dir="2700000" algn="tl">
                      <a:sysClr val="windowText" lastClr="000000">
                        <a:alpha val="40000"/>
                      </a:sysClr>
                    </a:outerShdw>
                  </a:effectLst>
                  <a:uLnTx/>
                  <a:uFillTx/>
                  <a:latin typeface="Calibri"/>
                  <a:ea typeface="Calibri" panose="020F0502020204030204" pitchFamily="34" charset="0"/>
                  <a:cs typeface="Times New Roman" panose="02020603050405020304" pitchFamily="18" charset="0"/>
                </a:rPr>
                <a:t>Technologies</a:t>
              </a:r>
              <a:endParaRPr kumimoji="0" lang="en-GB" b="0" i="0" u="none" strike="noStrike" kern="0" cap="none" spc="0" normalizeH="0" baseline="0" noProof="0" dirty="0">
                <a:ln>
                  <a:noFill/>
                </a:ln>
                <a:solidFill>
                  <a:sysClr val="window" lastClr="FFFFFF"/>
                </a:solidFill>
                <a:effectLst/>
                <a:uLnTx/>
                <a:uFillTx/>
                <a:latin typeface="Calibri"/>
                <a:ea typeface="Calibri" panose="020F0502020204030204" pitchFamily="34" charset="0"/>
                <a:cs typeface="Times New Roman" panose="02020603050405020304" pitchFamily="18" charset="0"/>
              </a:endParaRPr>
            </a:p>
          </p:txBody>
        </p:sp>
        <p:sp>
          <p:nvSpPr>
            <p:cNvPr id="6" name="Oval 5">
              <a:extLst>
                <a:ext uri="{FF2B5EF4-FFF2-40B4-BE49-F238E27FC236}">
                  <a16:creationId xmlns:a16="http://schemas.microsoft.com/office/drawing/2014/main" id="{08CEAB60-9C2F-4FAA-895D-B6827A4E53A3}"/>
                </a:ext>
              </a:extLst>
            </p:cNvPr>
            <p:cNvSpPr/>
            <p:nvPr/>
          </p:nvSpPr>
          <p:spPr>
            <a:xfrm>
              <a:off x="337500" y="171450"/>
              <a:ext cx="2861755" cy="1235339"/>
            </a:xfrm>
            <a:prstGeom prst="ellipse">
              <a:avLst/>
            </a:prstGeom>
            <a:solidFill>
              <a:schemeClr val="accent5">
                <a:lumMod val="75000"/>
                <a:alpha val="21961"/>
              </a:schemeClr>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15000"/>
                </a:lnSpc>
                <a:spcBef>
                  <a:spcPts val="0"/>
                </a:spcBef>
                <a:spcAft>
                  <a:spcPts val="0"/>
                </a:spcAft>
                <a:buClrTx/>
                <a:buSzTx/>
                <a:buFontTx/>
                <a:buNone/>
                <a:tabLst/>
                <a:defRPr/>
              </a:pPr>
              <a:r>
                <a:rPr kumimoji="0" lang="en-GB" sz="2000" b="0" i="0" u="none" strike="noStrike" kern="0" cap="none" spc="0" normalizeH="0" baseline="0" noProof="0" dirty="0">
                  <a:ln>
                    <a:noFill/>
                  </a:ln>
                  <a:solidFill>
                    <a:srgbClr val="000000"/>
                  </a:solidFill>
                  <a:effectLst>
                    <a:outerShdw blurRad="38100" dist="19050" dir="2700000" algn="tl">
                      <a:sysClr val="windowText" lastClr="000000">
                        <a:alpha val="40000"/>
                      </a:sysClr>
                    </a:outerShdw>
                  </a:effectLst>
                  <a:uLnTx/>
                  <a:uFillTx/>
                  <a:latin typeface="Calibri" panose="020F0502020204030204" pitchFamily="34" charset="0"/>
                  <a:ea typeface="Calibri" panose="020F0502020204030204" pitchFamily="34" charset="0"/>
                  <a:cs typeface="Times New Roman" panose="02020603050405020304" pitchFamily="18" charset="0"/>
                </a:rPr>
                <a:t>Digital Technologies</a:t>
              </a:r>
              <a:endParaRPr kumimoji="0" lang="en-GB"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53591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EC5E97-878A-4741-9459-423FA3D7C0DB}"/>
              </a:ext>
            </a:extLst>
          </p:cNvPr>
          <p:cNvSpPr txBox="1"/>
          <p:nvPr/>
        </p:nvSpPr>
        <p:spPr>
          <a:xfrm>
            <a:off x="256310" y="381750"/>
            <a:ext cx="3916680" cy="5912107"/>
          </a:xfrm>
          <a:prstGeom prst="ellipse">
            <a:avLst/>
          </a:prstGeom>
        </p:spPr>
        <p:txBody>
          <a:bodyPr vert="horz" lIns="91440" tIns="45720" rIns="91440" bIns="45720" rtlCol="0" anchor="ctr">
            <a:noAutofit/>
          </a:bodyPr>
          <a:lstStyle/>
          <a:p>
            <a:pPr defTabSz="914400">
              <a:lnSpc>
                <a:spcPct val="90000"/>
              </a:lnSpc>
              <a:spcBef>
                <a:spcPct val="0"/>
              </a:spcBef>
              <a:spcAft>
                <a:spcPts val="600"/>
              </a:spcAft>
            </a:pPr>
            <a:r>
              <a:rPr lang="en-US" sz="3600" b="1" dirty="0">
                <a:solidFill>
                  <a:srgbClr val="409265"/>
                </a:solidFill>
                <a:ea typeface="+mj-ea"/>
                <a:cs typeface="+mj-cs"/>
              </a:rPr>
              <a:t>Three roles of ICT for enhancing effectiveness of nutrition-related activities</a:t>
            </a:r>
          </a:p>
        </p:txBody>
      </p:sp>
      <p:pic>
        <p:nvPicPr>
          <p:cNvPr id="7" name="Picture 6">
            <a:extLst>
              <a:ext uri="{FF2B5EF4-FFF2-40B4-BE49-F238E27FC236}">
                <a16:creationId xmlns:a16="http://schemas.microsoft.com/office/drawing/2014/main" id="{CBF404BD-75B4-4241-94CA-0B0AD9D5C488}"/>
              </a:ext>
            </a:extLst>
          </p:cNvPr>
          <p:cNvPicPr>
            <a:picLocks noChangeAspect="1"/>
          </p:cNvPicPr>
          <p:nvPr/>
        </p:nvPicPr>
        <p:blipFill>
          <a:blip r:embed="rId2"/>
          <a:stretch>
            <a:fillRect/>
          </a:stretch>
        </p:blipFill>
        <p:spPr>
          <a:xfrm>
            <a:off x="4138246" y="692760"/>
            <a:ext cx="6962409" cy="1838325"/>
          </a:xfrm>
          <a:prstGeom prst="rect">
            <a:avLst/>
          </a:prstGeom>
        </p:spPr>
      </p:pic>
      <p:pic>
        <p:nvPicPr>
          <p:cNvPr id="8" name="Picture 7">
            <a:extLst>
              <a:ext uri="{FF2B5EF4-FFF2-40B4-BE49-F238E27FC236}">
                <a16:creationId xmlns:a16="http://schemas.microsoft.com/office/drawing/2014/main" id="{291E4E2D-F0C9-4FBB-98A9-9D8C9D1571EC}"/>
              </a:ext>
            </a:extLst>
          </p:cNvPr>
          <p:cNvPicPr>
            <a:picLocks noChangeAspect="1"/>
          </p:cNvPicPr>
          <p:nvPr/>
        </p:nvPicPr>
        <p:blipFill>
          <a:blip r:embed="rId3"/>
          <a:stretch>
            <a:fillRect/>
          </a:stretch>
        </p:blipFill>
        <p:spPr>
          <a:xfrm>
            <a:off x="4267200" y="2720852"/>
            <a:ext cx="6767146" cy="1533525"/>
          </a:xfrm>
          <a:prstGeom prst="rect">
            <a:avLst/>
          </a:prstGeom>
        </p:spPr>
      </p:pic>
      <p:pic>
        <p:nvPicPr>
          <p:cNvPr id="10" name="Picture 9">
            <a:extLst>
              <a:ext uri="{FF2B5EF4-FFF2-40B4-BE49-F238E27FC236}">
                <a16:creationId xmlns:a16="http://schemas.microsoft.com/office/drawing/2014/main" id="{2BEB828D-B2E7-4130-B7D7-8ED3277E5798}"/>
              </a:ext>
            </a:extLst>
          </p:cNvPr>
          <p:cNvPicPr>
            <a:picLocks noChangeAspect="1"/>
          </p:cNvPicPr>
          <p:nvPr/>
        </p:nvPicPr>
        <p:blipFill>
          <a:blip r:embed="rId4"/>
          <a:stretch>
            <a:fillRect/>
          </a:stretch>
        </p:blipFill>
        <p:spPr>
          <a:xfrm>
            <a:off x="4267201" y="4293577"/>
            <a:ext cx="6806344" cy="2209800"/>
          </a:xfrm>
          <a:prstGeom prst="rect">
            <a:avLst/>
          </a:prstGeom>
        </p:spPr>
      </p:pic>
    </p:spTree>
    <p:extLst>
      <p:ext uri="{BB962C8B-B14F-4D97-AF65-F5344CB8AC3E}">
        <p14:creationId xmlns:p14="http://schemas.microsoft.com/office/powerpoint/2010/main" val="27287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846</Words>
  <Application>Microsoft Office PowerPoint</Application>
  <PresentationFormat>Widescreen</PresentationFormat>
  <Paragraphs>156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From Bits to Bites    ICTs in Food Security and Nutrition Programmes</vt:lpstr>
      <vt:lpstr>PowerPoint Presentation</vt:lpstr>
      <vt:lpstr>Content</vt:lpstr>
      <vt:lpstr>Background</vt:lpstr>
      <vt:lpstr>Growth in ICTs globally, 2001-2019*</vt:lpstr>
      <vt:lpstr>Percentage of households with internet by region, 2019 Source: International Telecommunication Union</vt:lpstr>
      <vt:lpstr>Methods</vt:lpstr>
      <vt:lpstr>Terms used, and scope</vt:lpstr>
      <vt:lpstr>PowerPoint Presentation</vt:lpstr>
      <vt:lpstr>PowerPoint Presentation</vt:lpstr>
      <vt:lpstr>Findings - GIZ</vt:lpstr>
      <vt:lpstr>Findings – Other agencies Wide range e.g. Child growth monitor app, “Talking Book” and Iris scan camera</vt:lpstr>
      <vt:lpstr>Examples of suggestions for future GIZ activities</vt:lpstr>
      <vt:lpstr>Challenges include</vt:lpstr>
      <vt:lpstr>Seven success factors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Bits to Bites -   ICTs in Food Security and Nutrition Programmes</dc:title>
  <dc:creator>Veronica</dc:creator>
  <cp:lastModifiedBy>Veronica</cp:lastModifiedBy>
  <cp:revision>28</cp:revision>
  <dcterms:created xsi:type="dcterms:W3CDTF">2020-06-11T16:20:33Z</dcterms:created>
  <dcterms:modified xsi:type="dcterms:W3CDTF">2020-06-17T08:12:10Z</dcterms:modified>
</cp:coreProperties>
</file>